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57" r:id="rId2"/>
    <p:sldId id="494" r:id="rId3"/>
    <p:sldId id="426" r:id="rId4"/>
    <p:sldId id="461" r:id="rId5"/>
    <p:sldId id="463" r:id="rId6"/>
    <p:sldId id="501" r:id="rId7"/>
    <p:sldId id="438" r:id="rId8"/>
    <p:sldId id="443" r:id="rId9"/>
    <p:sldId id="446" r:id="rId10"/>
    <p:sldId id="440" r:id="rId11"/>
    <p:sldId id="486" r:id="rId12"/>
    <p:sldId id="484" r:id="rId13"/>
    <p:sldId id="487" r:id="rId14"/>
    <p:sldId id="453" r:id="rId15"/>
    <p:sldId id="488" r:id="rId16"/>
    <p:sldId id="492" r:id="rId17"/>
    <p:sldId id="493" r:id="rId18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C5C580DD-B2FC-4850-9A65-E1CE723F209C}">
          <p14:sldIdLst>
            <p14:sldId id="357"/>
            <p14:sldId id="494"/>
          </p14:sldIdLst>
        </p14:section>
        <p14:section name="제목 없는 구역" id="{C6AD6F23-0CCD-484D-9932-3386A170CDEE}">
          <p14:sldIdLst>
            <p14:sldId id="426"/>
            <p14:sldId id="461"/>
            <p14:sldId id="463"/>
            <p14:sldId id="501"/>
            <p14:sldId id="438"/>
            <p14:sldId id="443"/>
            <p14:sldId id="446"/>
            <p14:sldId id="440"/>
            <p14:sldId id="486"/>
            <p14:sldId id="484"/>
            <p14:sldId id="487"/>
            <p14:sldId id="453"/>
            <p14:sldId id="488"/>
            <p14:sldId id="492"/>
            <p14:sldId id="4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48E9C"/>
    <a:srgbClr val="8E784C"/>
    <a:srgbClr val="329C62"/>
    <a:srgbClr val="00B0F0"/>
    <a:srgbClr val="007BC2"/>
    <a:srgbClr val="3D7AB1"/>
    <a:srgbClr val="306C9E"/>
    <a:srgbClr val="31859C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6" autoAdjust="0"/>
    <p:restoredTop sz="79929" autoAdjust="0"/>
  </p:normalViewPr>
  <p:slideViewPr>
    <p:cSldViewPr showGuides="1">
      <p:cViewPr varScale="1">
        <p:scale>
          <a:sx n="112" d="100"/>
          <a:sy n="112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-1446" y="-9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401" cy="3401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897" y="1"/>
            <a:ext cx="4302400" cy="3401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29E1A-CA1B-42FD-A041-CD06A2F51965}" type="datetimeFigureOut">
              <a:rPr lang="ko-KR" altLang="en-US" smtClean="0"/>
              <a:pPr/>
              <a:t>2018-01-25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424"/>
            <a:ext cx="4302401" cy="3401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897" y="6456424"/>
            <a:ext cx="4302400" cy="3401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5A0DD-77D1-45C9-AA90-EDF7BE15C9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982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7"/>
            <a:ext cx="7941310" cy="30589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8" name="머리글 개체 틀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99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pic>
        <p:nvPicPr>
          <p:cNvPr id="4" name="내용 개체 틀 6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그림 4" descr="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내용 개체 틀 6" descr="1.png"/>
          <p:cNvPicPr>
            <a:picLocks noChangeAspect="1"/>
          </p:cNvPicPr>
          <p:nvPr userDrawn="1"/>
        </p:nvPicPr>
        <p:blipFill>
          <a:blip r:embed="rId2" cstate="print"/>
          <a:srcRect l="58663" b="6951"/>
          <a:stretch>
            <a:fillRect/>
          </a:stretch>
        </p:blipFill>
        <p:spPr>
          <a:xfrm>
            <a:off x="5364088" y="0"/>
            <a:ext cx="3779911" cy="6381328"/>
          </a:xfrm>
          <a:prstGeom prst="rect">
            <a:avLst/>
          </a:prstGeom>
        </p:spPr>
      </p:pic>
      <p:pic>
        <p:nvPicPr>
          <p:cNvPr id="7" name="그림 6" descr="2_5_2_성과지수-분석.png"/>
          <p:cNvPicPr>
            <a:picLocks noChangeAspect="1"/>
          </p:cNvPicPr>
          <p:nvPr userDrawn="1"/>
        </p:nvPicPr>
        <p:blipFill>
          <a:blip r:embed="rId4" cstate="print"/>
          <a:srcRect l="14563" r="41336" b="48947"/>
          <a:stretch>
            <a:fillRect/>
          </a:stretch>
        </p:blipFill>
        <p:spPr>
          <a:xfrm>
            <a:off x="1331640" y="0"/>
            <a:ext cx="4032448" cy="3501008"/>
          </a:xfrm>
          <a:prstGeom prst="rect">
            <a:avLst/>
          </a:prstGeom>
        </p:spPr>
      </p:pic>
      <p:pic>
        <p:nvPicPr>
          <p:cNvPr id="8" name="그림 7" descr="2_5_2_성과지수-분석.png"/>
          <p:cNvPicPr>
            <a:picLocks noChangeAspect="1"/>
          </p:cNvPicPr>
          <p:nvPr userDrawn="1"/>
        </p:nvPicPr>
        <p:blipFill>
          <a:blip r:embed="rId4" cstate="print"/>
          <a:srcRect l="18501" r="41337" b="40547"/>
          <a:stretch>
            <a:fillRect/>
          </a:stretch>
        </p:blipFill>
        <p:spPr>
          <a:xfrm>
            <a:off x="1691680" y="0"/>
            <a:ext cx="3672408" cy="4077072"/>
          </a:xfrm>
          <a:prstGeom prst="rect">
            <a:avLst/>
          </a:prstGeom>
        </p:spPr>
      </p:pic>
      <p:pic>
        <p:nvPicPr>
          <p:cNvPr id="9" name="그림 8" descr="2_5_2_성과지수-분석.png"/>
          <p:cNvPicPr>
            <a:picLocks noChangeAspect="1"/>
          </p:cNvPicPr>
          <p:nvPr userDrawn="1"/>
        </p:nvPicPr>
        <p:blipFill>
          <a:blip r:embed="rId4" cstate="print"/>
          <a:srcRect l="28738" t="51052" r="41337" b="32147"/>
          <a:stretch>
            <a:fillRect/>
          </a:stretch>
        </p:blipFill>
        <p:spPr>
          <a:xfrm>
            <a:off x="2627784" y="3501008"/>
            <a:ext cx="273630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37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5E8863-A1A6-4595-9DA5-400A436B97F7}" type="datetime1">
              <a:rPr lang="ko-KR" altLang="en-US" smtClean="0"/>
              <a:pPr/>
              <a:t>2018-01-25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651848" y="6428358"/>
            <a:ext cx="2133600" cy="365125"/>
          </a:xfrm>
          <a:prstGeom prst="rect">
            <a:avLst/>
          </a:prstGeom>
        </p:spPr>
        <p:txBody>
          <a:bodyPr/>
          <a:lstStyle/>
          <a:p>
            <a:fld id="{BEC6E4D9-9B54-4B8D-9035-17D16DDB9BA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내용 개체 틀 3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pic>
        <p:nvPicPr>
          <p:cNvPr id="4" name="내용 개체 틀 3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그림 5" descr="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그림 6" descr="2_5_2_성과지수-분석.png"/>
          <p:cNvPicPr>
            <a:picLocks noChangeAspect="1"/>
          </p:cNvPicPr>
          <p:nvPr userDrawn="1"/>
        </p:nvPicPr>
        <p:blipFill>
          <a:blip r:embed="rId4" cstate="print"/>
          <a:srcRect l="25587" b="44748"/>
          <a:stretch>
            <a:fillRect/>
          </a:stretch>
        </p:blipFill>
        <p:spPr>
          <a:xfrm>
            <a:off x="2339752" y="0"/>
            <a:ext cx="6804248" cy="3789040"/>
          </a:xfrm>
          <a:prstGeom prst="rect">
            <a:avLst/>
          </a:prstGeom>
        </p:spPr>
      </p:pic>
      <p:sp>
        <p:nvSpPr>
          <p:cNvPr id="11" name="슬라이드 번호 개체 틀 2"/>
          <p:cNvSpPr txBox="1">
            <a:spLocks/>
          </p:cNvSpPr>
          <p:nvPr userDrawn="1"/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C6E4D9-9B54-4B8D-9035-17D16DDB9BAA}" type="slidenum">
              <a:rPr kumimoji="0" lang="ko-KR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028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2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3491880" y="6564883"/>
            <a:ext cx="2133600" cy="29311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EC6E4D9-9B54-4B8D-9035-17D16DDB9BA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3" name="그림 2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그림 3" descr="2_5_2_성과지수-분석.png"/>
          <p:cNvPicPr>
            <a:picLocks noChangeAspect="1"/>
          </p:cNvPicPr>
          <p:nvPr userDrawn="1"/>
        </p:nvPicPr>
        <p:blipFill>
          <a:blip r:embed="rId3" cstate="print"/>
          <a:srcRect l="14563" r="41336" b="48947"/>
          <a:stretch>
            <a:fillRect/>
          </a:stretch>
        </p:blipFill>
        <p:spPr>
          <a:xfrm>
            <a:off x="1331640" y="0"/>
            <a:ext cx="4032448" cy="3501008"/>
          </a:xfrm>
          <a:prstGeom prst="rect">
            <a:avLst/>
          </a:prstGeom>
        </p:spPr>
      </p:pic>
      <p:pic>
        <p:nvPicPr>
          <p:cNvPr id="6" name="그림 5" descr="2_5_2_성과지수-분석.png"/>
          <p:cNvPicPr>
            <a:picLocks noChangeAspect="1"/>
          </p:cNvPicPr>
          <p:nvPr userDrawn="1"/>
        </p:nvPicPr>
        <p:blipFill>
          <a:blip r:embed="rId3" cstate="print"/>
          <a:srcRect l="18501" r="41337" b="40547"/>
          <a:stretch>
            <a:fillRect/>
          </a:stretch>
        </p:blipFill>
        <p:spPr>
          <a:xfrm>
            <a:off x="1691680" y="0"/>
            <a:ext cx="3672408" cy="4077072"/>
          </a:xfrm>
          <a:prstGeom prst="rect">
            <a:avLst/>
          </a:prstGeom>
        </p:spPr>
      </p:pic>
      <p:pic>
        <p:nvPicPr>
          <p:cNvPr id="7" name="그림 6" descr="2_5_2_성과지수-분석.png"/>
          <p:cNvPicPr>
            <a:picLocks noChangeAspect="1"/>
          </p:cNvPicPr>
          <p:nvPr userDrawn="1"/>
        </p:nvPicPr>
        <p:blipFill>
          <a:blip r:embed="rId3" cstate="print"/>
          <a:srcRect l="28738" t="51052" r="41337" b="32147"/>
          <a:stretch>
            <a:fillRect/>
          </a:stretch>
        </p:blipFill>
        <p:spPr>
          <a:xfrm>
            <a:off x="2627784" y="3501008"/>
            <a:ext cx="2736304" cy="1152128"/>
          </a:xfrm>
          <a:prstGeom prst="rect">
            <a:avLst/>
          </a:prstGeom>
        </p:spPr>
      </p:pic>
      <p:pic>
        <p:nvPicPr>
          <p:cNvPr id="8" name="내용 개체 틀 6" descr="1.png"/>
          <p:cNvPicPr>
            <a:picLocks noChangeAspect="1"/>
          </p:cNvPicPr>
          <p:nvPr userDrawn="1"/>
        </p:nvPicPr>
        <p:blipFill>
          <a:blip r:embed="rId4" cstate="print"/>
          <a:srcRect l="58663" b="65750"/>
          <a:stretch>
            <a:fillRect/>
          </a:stretch>
        </p:blipFill>
        <p:spPr>
          <a:xfrm>
            <a:off x="5364088" y="0"/>
            <a:ext cx="3779911" cy="2348880"/>
          </a:xfrm>
          <a:prstGeom prst="rect">
            <a:avLst/>
          </a:prstGeom>
        </p:spPr>
      </p:pic>
      <p:pic>
        <p:nvPicPr>
          <p:cNvPr id="9" name="그림 8" descr="2_5_2_성과지수-분석.png"/>
          <p:cNvPicPr>
            <a:picLocks noChangeAspect="1"/>
          </p:cNvPicPr>
          <p:nvPr userDrawn="1"/>
        </p:nvPicPr>
        <p:blipFill>
          <a:blip r:embed="rId3" cstate="print"/>
          <a:srcRect l="32675" r="31101" b="33197"/>
          <a:stretch>
            <a:fillRect/>
          </a:stretch>
        </p:blipFill>
        <p:spPr>
          <a:xfrm>
            <a:off x="2987824" y="0"/>
            <a:ext cx="3312368" cy="4581128"/>
          </a:xfrm>
          <a:prstGeom prst="rect">
            <a:avLst/>
          </a:prstGeom>
        </p:spPr>
      </p:pic>
      <p:pic>
        <p:nvPicPr>
          <p:cNvPr id="10" name="그림 9" descr="2_5_2_성과지수-분석.png"/>
          <p:cNvPicPr>
            <a:picLocks noChangeAspect="1"/>
          </p:cNvPicPr>
          <p:nvPr userDrawn="1"/>
        </p:nvPicPr>
        <p:blipFill>
          <a:blip r:embed="rId3" cstate="print"/>
          <a:srcRect l="38883" t="32551" r="18593" b="61149"/>
          <a:stretch>
            <a:fillRect/>
          </a:stretch>
        </p:blipFill>
        <p:spPr>
          <a:xfrm>
            <a:off x="3707904" y="2204864"/>
            <a:ext cx="3888432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6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 l="5697" t="-128" b="95714"/>
          <a:stretch>
            <a:fillRect/>
          </a:stretch>
        </p:blipFill>
        <p:spPr bwMode="auto">
          <a:xfrm>
            <a:off x="0" y="-27384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 l="196"/>
          <a:stretch>
            <a:fillRect/>
          </a:stretch>
        </p:blipFill>
        <p:spPr bwMode="auto">
          <a:xfrm>
            <a:off x="0" y="332656"/>
            <a:ext cx="91450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그림 11" descr="Kiat_CI_영문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5150272" y="138037"/>
            <a:ext cx="1896640" cy="362868"/>
          </a:xfrm>
          <a:prstGeom prst="rect">
            <a:avLst/>
          </a:prstGeom>
        </p:spPr>
      </p:pic>
      <p:pic>
        <p:nvPicPr>
          <p:cNvPr id="9" name="그림 8" descr="1.png"/>
          <p:cNvPicPr>
            <a:picLocks noChangeAspect="1"/>
          </p:cNvPicPr>
          <p:nvPr userDrawn="1"/>
        </p:nvPicPr>
        <p:blipFill>
          <a:blip r:embed="rId9" cstate="print"/>
          <a:srcRect l="28738" t="25850" r="8246" b="71370"/>
          <a:stretch>
            <a:fillRect/>
          </a:stretch>
        </p:blipFill>
        <p:spPr>
          <a:xfrm>
            <a:off x="252520" y="478800"/>
            <a:ext cx="8892000" cy="294162"/>
          </a:xfrm>
          <a:prstGeom prst="rect">
            <a:avLst/>
          </a:prstGeom>
        </p:spPr>
      </p:pic>
      <p:pic>
        <p:nvPicPr>
          <p:cNvPr id="8" name="Picture 2" descr="E:\회계업무\신규법인관련\전남평가단 CI\전남평가단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112" y="150933"/>
            <a:ext cx="1897200" cy="36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23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51" r:id="rId4"/>
    <p:sldLayoutId id="2147483652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52280;&#44256;&#51088;&#47308;/&#50672;&#44396;&#51088;&#50896;%20&#54788;&#54889;.hwp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52280;&#44256;&#51088;&#47308;/&#52572;&#51333;&#47785;&#54364;%20&#48143;%20&#50672;&#52264;&#48324;%20&#44060;&#48156;%20&#45236;&#50857;.hwp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52280;&#44256;&#51088;&#47308;/&#49324;&#50629;&#54868;%20&#51204;&#47029;%20&#48143;%20&#44592;&#45824;&#54952;&#44284;.hwp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-pass.kr/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52280;&#44256;&#51088;&#47308;/&#54364;&#51648;.hwp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52280;&#44256;&#51088;&#47308;/&#44221;&#54744;%20&#48143;%20&#49324;&#51204;&#44592;&#54925;%20&#51456;&#48708;.hwp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hyperlink" Target="&#52280;&#44256;&#51088;&#47308;/&#52628;&#51652;&#52404;&#44228;.hw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Kiat_CI_영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6" y="6285817"/>
            <a:ext cx="2880000" cy="550991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883030" y="4120226"/>
            <a:ext cx="137794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latinLnBrk="0"/>
            <a:r>
              <a:rPr lang="en-US" altLang="ko-KR" sz="2800" kern="0" spc="-380" dirty="0" smtClean="0">
                <a:ln w="11430"/>
                <a:gradFill>
                  <a:gsLst>
                    <a:gs pos="44000">
                      <a:srgbClr val="004785">
                        <a:lumMod val="60000"/>
                        <a:lumOff val="40000"/>
                      </a:srgbClr>
                    </a:gs>
                    <a:gs pos="59000">
                      <a:srgbClr val="004785">
                        <a:lumMod val="75000"/>
                      </a:srgbClr>
                    </a:gs>
                    <a:gs pos="100000">
                      <a:srgbClr val="0070C0"/>
                    </a:gs>
                    <a:gs pos="0">
                      <a:srgbClr val="0F243D"/>
                    </a:gs>
                    <a:gs pos="100000">
                      <a:srgbClr val="004785">
                        <a:lumMod val="50000"/>
                      </a:srgbClr>
                    </a:gs>
                  </a:gsLst>
                  <a:lin ang="5400000" scaled="0"/>
                </a:gradFill>
                <a:effectLst>
                  <a:outerShdw blurRad="38100" dist="12700" dir="5400000" algn="tl" rotWithShape="0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2018.  1.</a:t>
            </a:r>
            <a:endParaRPr lang="ko-KR" altLang="en-US" sz="2800" kern="0" spc="-380" dirty="0">
              <a:ln w="11430"/>
              <a:gradFill>
                <a:gsLst>
                  <a:gs pos="44000">
                    <a:srgbClr val="004785">
                      <a:lumMod val="60000"/>
                      <a:lumOff val="40000"/>
                    </a:srgbClr>
                  </a:gs>
                  <a:gs pos="59000">
                    <a:srgbClr val="004785">
                      <a:lumMod val="75000"/>
                    </a:srgbClr>
                  </a:gs>
                  <a:gs pos="100000">
                    <a:srgbClr val="0070C0"/>
                  </a:gs>
                  <a:gs pos="0">
                    <a:srgbClr val="0F243D"/>
                  </a:gs>
                  <a:gs pos="100000">
                    <a:srgbClr val="004785">
                      <a:lumMod val="50000"/>
                    </a:srgbClr>
                  </a:gs>
                </a:gsLst>
                <a:lin ang="5400000" scaled="0"/>
              </a:gradFill>
              <a:effectLst>
                <a:outerShdw blurRad="38100" dist="12700" dir="5400000" algn="tl" rotWithShape="0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16140" y="1112159"/>
            <a:ext cx="792088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latinLnBrk="0">
              <a:lnSpc>
                <a:spcPct val="120000"/>
              </a:lnSpc>
            </a:pPr>
            <a:r>
              <a:rPr lang="ko-KR" altLang="en-US" sz="4000" b="1" kern="0" spc="-380" dirty="0" smtClean="0">
                <a:ln w="11430"/>
                <a:gradFill>
                  <a:gsLst>
                    <a:gs pos="44000">
                      <a:srgbClr val="004785">
                        <a:lumMod val="60000"/>
                        <a:lumOff val="40000"/>
                      </a:srgbClr>
                    </a:gs>
                    <a:gs pos="59000">
                      <a:srgbClr val="004785">
                        <a:lumMod val="75000"/>
                      </a:srgbClr>
                    </a:gs>
                    <a:gs pos="100000">
                      <a:srgbClr val="0070C0"/>
                    </a:gs>
                    <a:gs pos="0">
                      <a:srgbClr val="0F243D"/>
                    </a:gs>
                    <a:gs pos="100000">
                      <a:srgbClr val="004785">
                        <a:lumMod val="50000"/>
                      </a:srgbClr>
                    </a:gs>
                  </a:gsLst>
                  <a:lin ang="5400000" scaled="0"/>
                </a:gradFill>
                <a:effectLst>
                  <a:outerShdw blurRad="38100" dist="12700" dir="5400000" algn="tl" rotWithShape="0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지역주력산업육성 기술개발 </a:t>
            </a:r>
            <a:endParaRPr lang="en-US" altLang="ko-KR" sz="4000" b="1" kern="0" spc="-380" dirty="0" smtClean="0">
              <a:ln w="11430"/>
              <a:gradFill>
                <a:gsLst>
                  <a:gs pos="44000">
                    <a:srgbClr val="004785">
                      <a:lumMod val="60000"/>
                      <a:lumOff val="40000"/>
                    </a:srgbClr>
                  </a:gs>
                  <a:gs pos="59000">
                    <a:srgbClr val="004785">
                      <a:lumMod val="75000"/>
                    </a:srgbClr>
                  </a:gs>
                  <a:gs pos="100000">
                    <a:srgbClr val="0070C0"/>
                  </a:gs>
                  <a:gs pos="0">
                    <a:srgbClr val="0F243D"/>
                  </a:gs>
                  <a:gs pos="100000">
                    <a:srgbClr val="004785">
                      <a:lumMod val="50000"/>
                    </a:srgbClr>
                  </a:gs>
                </a:gsLst>
                <a:lin ang="5400000" scaled="0"/>
              </a:gradFill>
              <a:effectLst>
                <a:outerShdw blurRad="38100" dist="12700" dir="5400000" algn="tl" rotWithShape="0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 latinLnBrk="0">
              <a:lnSpc>
                <a:spcPct val="120000"/>
              </a:lnSpc>
            </a:pPr>
            <a:r>
              <a:rPr lang="ko-KR" altLang="en-US" sz="4000" b="1" kern="0" spc="-380" dirty="0" smtClean="0">
                <a:ln w="11430"/>
                <a:gradFill>
                  <a:gsLst>
                    <a:gs pos="44000">
                      <a:srgbClr val="004785">
                        <a:lumMod val="60000"/>
                        <a:lumOff val="40000"/>
                      </a:srgbClr>
                    </a:gs>
                    <a:gs pos="59000">
                      <a:srgbClr val="004785">
                        <a:lumMod val="75000"/>
                      </a:srgbClr>
                    </a:gs>
                    <a:gs pos="100000">
                      <a:srgbClr val="0070C0"/>
                    </a:gs>
                    <a:gs pos="0">
                      <a:srgbClr val="0F243D"/>
                    </a:gs>
                    <a:gs pos="100000">
                      <a:srgbClr val="004785">
                        <a:lumMod val="50000"/>
                      </a:srgbClr>
                    </a:gs>
                  </a:gsLst>
                  <a:lin ang="5400000" scaled="0"/>
                </a:gradFill>
                <a:effectLst>
                  <a:outerShdw blurRad="38100" dist="12700" dir="5400000" algn="tl" rotWithShape="0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사업계획서 </a:t>
            </a:r>
            <a:r>
              <a:rPr lang="ko-KR" altLang="en-US" sz="4000" b="1" kern="0" spc="-380" dirty="0" smtClean="0">
                <a:ln w="11430"/>
                <a:gradFill>
                  <a:gsLst>
                    <a:gs pos="44000">
                      <a:srgbClr val="004785">
                        <a:lumMod val="60000"/>
                        <a:lumOff val="40000"/>
                      </a:srgbClr>
                    </a:gs>
                    <a:gs pos="59000">
                      <a:srgbClr val="004785">
                        <a:lumMod val="75000"/>
                      </a:srgbClr>
                    </a:gs>
                    <a:gs pos="100000">
                      <a:srgbClr val="0070C0"/>
                    </a:gs>
                    <a:gs pos="0">
                      <a:srgbClr val="0F243D"/>
                    </a:gs>
                    <a:gs pos="100000">
                      <a:srgbClr val="004785">
                        <a:lumMod val="50000"/>
                      </a:srgbClr>
                    </a:gs>
                  </a:gsLst>
                  <a:lin ang="5400000" scaled="0"/>
                </a:gradFill>
                <a:effectLst>
                  <a:outerShdw blurRad="38100" dist="12700" dir="5400000" algn="tl" rotWithShape="0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작성</a:t>
            </a:r>
            <a:endParaRPr lang="ko-KR" altLang="en-US" sz="4000" b="1" kern="0" spc="-380" dirty="0">
              <a:ln w="11430"/>
              <a:gradFill>
                <a:gsLst>
                  <a:gs pos="44000">
                    <a:srgbClr val="004785">
                      <a:lumMod val="60000"/>
                      <a:lumOff val="40000"/>
                    </a:srgbClr>
                  </a:gs>
                  <a:gs pos="59000">
                    <a:srgbClr val="004785">
                      <a:lumMod val="75000"/>
                    </a:srgbClr>
                  </a:gs>
                  <a:gs pos="100000">
                    <a:srgbClr val="0070C0"/>
                  </a:gs>
                  <a:gs pos="0">
                    <a:srgbClr val="0F243D"/>
                  </a:gs>
                  <a:gs pos="100000">
                    <a:srgbClr val="004785">
                      <a:lumMod val="50000"/>
                    </a:srgbClr>
                  </a:gs>
                </a:gsLst>
                <a:lin ang="5400000" scaled="0"/>
              </a:gradFill>
              <a:effectLst>
                <a:outerShdw blurRad="38100" dist="12700" dir="5400000" algn="tl" rotWithShape="0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Picture 2" descr="E:\회계업무\신규법인관련\전남평가단 CI\전남평가단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77" y="6306280"/>
            <a:ext cx="2880000" cy="5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68344" y="6443640"/>
            <a:ext cx="1392304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1200" dirty="0" smtClean="0"/>
              <a:t>http://jn.irpe.or.kr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5"/>
          <p:cNvSpPr>
            <a:spLocks noChangeArrowheads="1"/>
          </p:cNvSpPr>
          <p:nvPr/>
        </p:nvSpPr>
        <p:spPr bwMode="auto">
          <a:xfrm>
            <a:off x="509153" y="1196752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제목 114"/>
          <p:cNvSpPr txBox="1">
            <a:spLocks/>
          </p:cNvSpPr>
          <p:nvPr/>
        </p:nvSpPr>
        <p:spPr>
          <a:xfrm>
            <a:off x="505154" y="1198951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주관</a:t>
            </a:r>
            <a:r>
              <a:rPr lang="en-US" altLang="ko-KR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/</a:t>
            </a: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참여기관 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6" name="대각선 방향의 모서리가 둥근 사각형 15"/>
          <p:cNvSpPr/>
          <p:nvPr/>
        </p:nvSpPr>
        <p:spPr>
          <a:xfrm flipH="1">
            <a:off x="507600" y="1556792"/>
            <a:ext cx="8312872" cy="720080"/>
          </a:xfrm>
          <a:prstGeom prst="round2DiagRect">
            <a:avLst>
              <a:gd name="adj1" fmla="val 25209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58904" y="1700808"/>
            <a:ext cx="751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책임자  및  참여연구인력의  과제  수행 역량을  나타낼 수  있는 경력  중심으로  기술 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8" name="AutoShape 55"/>
          <p:cNvSpPr>
            <a:spLocks noChangeArrowheads="1"/>
          </p:cNvSpPr>
          <p:nvPr/>
        </p:nvSpPr>
        <p:spPr bwMode="auto">
          <a:xfrm>
            <a:off x="509153" y="2420888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제목 114"/>
          <p:cNvSpPr txBox="1">
            <a:spLocks/>
          </p:cNvSpPr>
          <p:nvPr/>
        </p:nvSpPr>
        <p:spPr>
          <a:xfrm>
            <a:off x="505154" y="2423087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지식재산권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58904" y="2924944"/>
            <a:ext cx="79455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수행예상  과제와  관련 있는  지식재산권  위주로  작성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4" name="AutoShape 55"/>
          <p:cNvSpPr>
            <a:spLocks noChangeArrowheads="1"/>
          </p:cNvSpPr>
          <p:nvPr/>
        </p:nvSpPr>
        <p:spPr bwMode="auto">
          <a:xfrm>
            <a:off x="5220073" y="1196752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8" name="AutoShape 55"/>
          <p:cNvSpPr>
            <a:spLocks noChangeArrowheads="1"/>
          </p:cNvSpPr>
          <p:nvPr/>
        </p:nvSpPr>
        <p:spPr bwMode="auto">
          <a:xfrm>
            <a:off x="5220072" y="2420928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535063" y="159023"/>
            <a:ext cx="250741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4. </a:t>
            </a: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연구자원 현황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509153" y="3645024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제목 114"/>
          <p:cNvSpPr txBox="1">
            <a:spLocks/>
          </p:cNvSpPr>
          <p:nvPr/>
        </p:nvSpPr>
        <p:spPr>
          <a:xfrm>
            <a:off x="505154" y="3647223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연구시설 및 장비 보유 현황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31" name="대각선 방향의 모서리가 둥근 사각형 30"/>
          <p:cNvSpPr/>
          <p:nvPr/>
        </p:nvSpPr>
        <p:spPr>
          <a:xfrm flipH="1">
            <a:off x="507600" y="4005064"/>
            <a:ext cx="8312872" cy="792088"/>
          </a:xfrm>
          <a:prstGeom prst="round2DiagRect">
            <a:avLst>
              <a:gd name="adj1" fmla="val 27076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658904" y="4149080"/>
            <a:ext cx="7945544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수행기관에서  보유중인  장비  중  수행예정  과제와  관련  있는  장비  중심으로  기술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기자재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시설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/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장비명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구입년월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규격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구입가격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수량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용도 등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34" name="AutoShape 55"/>
          <p:cNvSpPr>
            <a:spLocks noChangeArrowheads="1"/>
          </p:cNvSpPr>
          <p:nvPr/>
        </p:nvSpPr>
        <p:spPr bwMode="auto">
          <a:xfrm>
            <a:off x="5220072" y="3645064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37" name="대각선 방향의 모서리가 둥근 사각형 36"/>
          <p:cNvSpPr/>
          <p:nvPr/>
        </p:nvSpPr>
        <p:spPr>
          <a:xfrm flipH="1">
            <a:off x="507600" y="2780928"/>
            <a:ext cx="8312872" cy="720080"/>
          </a:xfrm>
          <a:prstGeom prst="round2DiagRect">
            <a:avLst>
              <a:gd name="adj1" fmla="val 25209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8" name="그룹 47"/>
          <p:cNvGrpSpPr/>
          <p:nvPr/>
        </p:nvGrpSpPr>
        <p:grpSpPr>
          <a:xfrm>
            <a:off x="251520" y="5563061"/>
            <a:ext cx="8387174" cy="602243"/>
            <a:chOff x="251520" y="5563061"/>
            <a:chExt cx="8387174" cy="602243"/>
          </a:xfrm>
        </p:grpSpPr>
        <p:cxnSp>
          <p:nvCxnSpPr>
            <p:cNvPr id="42" name="직선 연결선 41"/>
            <p:cNvCxnSpPr/>
            <p:nvPr/>
          </p:nvCxnSpPr>
          <p:spPr bwMode="auto">
            <a:xfrm flipH="1">
              <a:off x="251520" y="5563061"/>
              <a:ext cx="838717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C00000"/>
                  </a:gs>
                  <a:gs pos="79000">
                    <a:srgbClr val="C0000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직선 연결선 42"/>
            <p:cNvCxnSpPr/>
            <p:nvPr/>
          </p:nvCxnSpPr>
          <p:spPr bwMode="auto">
            <a:xfrm flipH="1">
              <a:off x="251520" y="6165304"/>
              <a:ext cx="838717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C00000"/>
                  </a:gs>
                  <a:gs pos="79000">
                    <a:srgbClr val="C0000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직사각형 43"/>
          <p:cNvSpPr/>
          <p:nvPr/>
        </p:nvSpPr>
        <p:spPr>
          <a:xfrm>
            <a:off x="251520" y="5672945"/>
            <a:ext cx="8424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수행기관별 </a:t>
            </a:r>
            <a:r>
              <a:rPr lang="ko-KR" altLang="en-US" sz="2000" b="1" kern="0" dirty="0" smtClean="0">
                <a:gradFill>
                  <a:gsLst>
                    <a:gs pos="100000">
                      <a:srgbClr val="C00000"/>
                    </a:gs>
                    <a:gs pos="0">
                      <a:srgbClr val="C0504D">
                        <a:lumMod val="5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  <a:cs typeface="Arial" panose="020B0604020202020204" pitchFamily="34" charset="0"/>
              </a:rPr>
              <a:t>역할에 적합한 인적</a:t>
            </a:r>
            <a:r>
              <a:rPr lang="en-US" altLang="ko-KR" sz="2000" b="1" kern="0" dirty="0" smtClean="0">
                <a:gradFill>
                  <a:gsLst>
                    <a:gs pos="100000">
                      <a:srgbClr val="C00000"/>
                    </a:gs>
                    <a:gs pos="0">
                      <a:srgbClr val="C0504D">
                        <a:lumMod val="5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  <a:cs typeface="Arial" panose="020B0604020202020204" pitchFamily="34" charset="0"/>
              </a:rPr>
              <a:t>/</a:t>
            </a:r>
            <a:r>
              <a:rPr lang="ko-KR" altLang="en-US" sz="2000" b="1" kern="0" dirty="0" smtClean="0">
                <a:gradFill>
                  <a:gsLst>
                    <a:gs pos="100000">
                      <a:srgbClr val="C00000"/>
                    </a:gs>
                    <a:gs pos="0">
                      <a:srgbClr val="C0504D">
                        <a:lumMod val="5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  <a:cs typeface="Arial" panose="020B0604020202020204" pitchFamily="34" charset="0"/>
              </a:rPr>
              <a:t>물적 자원현황 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제시</a:t>
            </a:r>
            <a:endParaRPr lang="ko-KR" altLang="en-US" sz="20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46" name="AutoShape 55"/>
          <p:cNvSpPr>
            <a:spLocks noChangeArrowheads="1"/>
          </p:cNvSpPr>
          <p:nvPr/>
        </p:nvSpPr>
        <p:spPr bwMode="auto">
          <a:xfrm>
            <a:off x="467544" y="5042235"/>
            <a:ext cx="1953923" cy="402989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2000" b="1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제목 114"/>
          <p:cNvSpPr txBox="1">
            <a:spLocks/>
          </p:cNvSpPr>
          <p:nvPr/>
        </p:nvSpPr>
        <p:spPr>
          <a:xfrm>
            <a:off x="607703" y="5087982"/>
            <a:ext cx="1657229" cy="3149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작성 포인트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6" name="모서리가 둥근 직사각형 25">
            <a:hlinkClick r:id="rId2" action="ppaction://hlinkfile"/>
          </p:cNvPr>
          <p:cNvSpPr/>
          <p:nvPr/>
        </p:nvSpPr>
        <p:spPr>
          <a:xfrm>
            <a:off x="7147354" y="6242744"/>
            <a:ext cx="1656184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연구자원 현황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535063" y="159023"/>
            <a:ext cx="37000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5.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최종목표 및 개발 내용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58904" y="5589240"/>
            <a:ext cx="36108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과제수행을 통해 최종적으로 이루고자 하는 목표 기재</a:t>
            </a:r>
            <a:endParaRPr lang="ko-KR" altLang="en-US" sz="14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572003" y="2467752"/>
            <a:ext cx="4248469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평가방법 및 평가항목 기재방법</a:t>
            </a:r>
            <a:endParaRPr lang="en-US" altLang="ko-KR" sz="14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 - </a:t>
            </a:r>
            <a:r>
              <a:rPr lang="ko-KR" altLang="en-US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기술개발 및 목표와 상호 연계성이 유지되도록 작성</a:t>
            </a:r>
            <a:r>
              <a:rPr lang="en-US" altLang="ko-KR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kern="0" spc="-150" dirty="0" err="1" smtClean="0">
                <a:solidFill>
                  <a:srgbClr val="0070C0"/>
                </a:solidFill>
                <a:latin typeface="+mj-ea"/>
                <a:ea typeface="+mj-ea"/>
              </a:rPr>
              <a:t>연차별로</a:t>
            </a:r>
            <a:endParaRPr lang="en-US" altLang="ko-KR" sz="12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en-US" altLang="ko-KR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  </a:t>
            </a:r>
            <a:r>
              <a:rPr lang="ko-KR" altLang="en-US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예상되는 결과물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특허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기술수준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성능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품질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시제품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도면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기술문서</a:t>
            </a:r>
            <a:endParaRPr lang="en-US" altLang="ko-KR" sz="12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등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을 기재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</a:t>
            </a: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-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주요성능 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Spec.: </a:t>
            </a:r>
            <a:r>
              <a:rPr lang="ko-KR" altLang="en-US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구체적으로 수치화하여 반드시 제시</a:t>
            </a:r>
            <a:endParaRPr lang="en-US" altLang="ko-KR" sz="12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-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현재기술수준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200" b="1" kern="0" spc="-150" dirty="0" err="1" smtClean="0">
                <a:solidFill>
                  <a:srgbClr val="0070C0"/>
                </a:solidFill>
                <a:latin typeface="+mj-ea"/>
                <a:ea typeface="+mj-ea"/>
              </a:rPr>
              <a:t>개발목표치와</a:t>
            </a:r>
            <a:r>
              <a:rPr lang="ko-KR" altLang="en-US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비교가 가능토록 작성</a:t>
            </a:r>
            <a:endParaRPr lang="en-US" altLang="ko-KR" sz="12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2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- </a:t>
            </a:r>
            <a:r>
              <a:rPr lang="ko-KR" altLang="en-US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평가방법</a:t>
            </a:r>
            <a:r>
              <a:rPr lang="en-US" altLang="ko-KR" sz="12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공인규격상의 시험검사방법 기재</a:t>
            </a:r>
            <a:r>
              <a:rPr lang="en-US" altLang="ko-KR" sz="12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endParaRPr lang="ko-KR" altLang="en-US" sz="1200" b="1" kern="0" spc="-1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572000" y="816967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 목표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8969" y="816967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종합목표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812564"/>
              </p:ext>
            </p:extLst>
          </p:nvPr>
        </p:nvGraphicFramePr>
        <p:xfrm>
          <a:off x="4644015" y="4459194"/>
          <a:ext cx="4176459" cy="1130046"/>
        </p:xfrm>
        <a:graphic>
          <a:graphicData uri="http://schemas.openxmlformats.org/drawingml/2006/table">
            <a:tbl>
              <a:tblPr/>
              <a:tblGrid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</a:tblGrid>
              <a:tr h="12086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기관명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합 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매출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매출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매출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매출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938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93851"/>
              </p:ext>
            </p:extLst>
          </p:nvPr>
        </p:nvGraphicFramePr>
        <p:xfrm>
          <a:off x="4644011" y="1156265"/>
          <a:ext cx="4176461" cy="1338072"/>
        </p:xfrm>
        <a:graphic>
          <a:graphicData uri="http://schemas.openxmlformats.org/drawingml/2006/table">
            <a:tbl>
              <a:tblPr/>
              <a:tblGrid>
                <a:gridCol w="663442"/>
                <a:gridCol w="322928"/>
                <a:gridCol w="473203"/>
                <a:gridCol w="473203"/>
                <a:gridCol w="505939"/>
                <a:gridCol w="505939"/>
                <a:gridCol w="505939"/>
                <a:gridCol w="725868"/>
              </a:tblGrid>
              <a:tr h="30837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평가항목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주요성능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Spec</a:t>
                      </a:r>
                      <a:r>
                        <a:rPr lang="en-US" altLang="ko-KR" sz="8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1)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단위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전체항목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에서 차지하는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비중</a:t>
                      </a:r>
                      <a:r>
                        <a:rPr lang="en-US" altLang="ko-KR" sz="8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현재 기술수준</a:t>
                      </a:r>
                      <a:r>
                        <a:rPr lang="en-US" altLang="ko-KR" sz="8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개발목표치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평가방법</a:t>
                      </a:r>
                      <a:r>
                        <a:rPr lang="en-US" altLang="ko-KR" sz="8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24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</a:t>
                      </a:r>
                      <a:r>
                        <a:rPr lang="ko-KR" altLang="en-US" sz="800" kern="0" spc="-15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</a:t>
                      </a:r>
                      <a:r>
                        <a:rPr lang="ko-KR" altLang="en-US" sz="800" kern="0" spc="-15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</a:t>
                      </a:r>
                      <a:r>
                        <a:rPr lang="ko-KR" altLang="en-US" sz="800" kern="0" spc="-15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800" kern="0" spc="-15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37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1.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2.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3.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901749"/>
              </p:ext>
            </p:extLst>
          </p:nvPr>
        </p:nvGraphicFramePr>
        <p:xfrm>
          <a:off x="716113" y="1155521"/>
          <a:ext cx="3723811" cy="4433718"/>
        </p:xfrm>
        <a:graphic>
          <a:graphicData uri="http://schemas.openxmlformats.org/drawingml/2006/table">
            <a:tbl>
              <a:tblPr/>
              <a:tblGrid>
                <a:gridCol w="328315"/>
                <a:gridCol w="848874"/>
                <a:gridCol w="848874"/>
                <a:gridCol w="848874"/>
                <a:gridCol w="848874"/>
              </a:tblGrid>
              <a:tr h="33362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최종목표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21998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연차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목표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⦁경제적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수출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만불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⦁기술적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219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⦁경제적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수출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만불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⦁기술적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219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(20</a:t>
                      </a:r>
                      <a:r>
                        <a:rPr lang="en-US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XX)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⦁경제적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억원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수출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만불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고용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00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⦁기술적 성과 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943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수행기관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14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추진전략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⦁○○○○개발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012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추진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내용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 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⦁○○○○구현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 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차 년도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1827" marR="41827" marT="11564" marB="115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직사각형 19"/>
          <p:cNvSpPr/>
          <p:nvPr/>
        </p:nvSpPr>
        <p:spPr>
          <a:xfrm>
            <a:off x="4572000" y="4077072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경제적 성과목표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572000" y="5589240"/>
            <a:ext cx="4248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과제수행과 관련하여 향후 발생될 경제적 성과목표만 기재</a:t>
            </a:r>
            <a:endParaRPr lang="ko-KR" altLang="en-US" sz="14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2520281" y="5949280"/>
            <a:ext cx="5940151" cy="672168"/>
            <a:chOff x="2376265" y="5785628"/>
            <a:chExt cx="6558694" cy="451684"/>
          </a:xfrm>
        </p:grpSpPr>
        <p:cxnSp>
          <p:nvCxnSpPr>
            <p:cNvPr id="29" name="직선 연결선 28"/>
            <p:cNvCxnSpPr/>
            <p:nvPr/>
          </p:nvCxnSpPr>
          <p:spPr bwMode="auto">
            <a:xfrm flipH="1">
              <a:off x="2376265" y="5785628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연결선 29"/>
            <p:cNvCxnSpPr/>
            <p:nvPr/>
          </p:nvCxnSpPr>
          <p:spPr bwMode="auto">
            <a:xfrm flipH="1">
              <a:off x="2376265" y="6237312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1" name="직사각형 30"/>
          <p:cNvSpPr/>
          <p:nvPr/>
        </p:nvSpPr>
        <p:spPr>
          <a:xfrm>
            <a:off x="2232249" y="6021284"/>
            <a:ext cx="658822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목표는 도전적</a:t>
            </a:r>
            <a:r>
              <a:rPr lang="en-US" altLang="ko-KR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/</a:t>
            </a:r>
            <a:r>
              <a:rPr lang="ko-KR" altLang="en-US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정량적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이며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경제적 성과목표는 타당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하며 </a:t>
            </a:r>
            <a:r>
              <a:rPr lang="ko-KR" altLang="en-US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실현 가능성</a:t>
            </a:r>
            <a:endParaRPr lang="en-US" altLang="ko-KR" sz="14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종합목표를 달성하기 위한 추진전략 및 추진내용 일관성 있게 구성</a:t>
            </a:r>
            <a:endParaRPr lang="ko-KR" altLang="en-US" sz="14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pSp>
        <p:nvGrpSpPr>
          <p:cNvPr id="32" name="그룹 244"/>
          <p:cNvGrpSpPr/>
          <p:nvPr/>
        </p:nvGrpSpPr>
        <p:grpSpPr>
          <a:xfrm>
            <a:off x="745869" y="6088483"/>
            <a:ext cx="1953923" cy="402989"/>
            <a:chOff x="653751" y="1605435"/>
            <a:chExt cx="3129859" cy="402989"/>
          </a:xfrm>
        </p:grpSpPr>
        <p:sp>
          <p:nvSpPr>
            <p:cNvPr id="33" name="AutoShape 55"/>
            <p:cNvSpPr>
              <a:spLocks noChangeArrowheads="1"/>
            </p:cNvSpPr>
            <p:nvPr/>
          </p:nvSpPr>
          <p:spPr bwMode="auto">
            <a:xfrm>
              <a:off x="653751" y="1605435"/>
              <a:ext cx="3129859" cy="402989"/>
            </a:xfrm>
            <a:prstGeom prst="roundRect">
              <a:avLst>
                <a:gd name="adj" fmla="val 50000"/>
              </a:avLst>
            </a:prstGeom>
            <a:solidFill>
              <a:srgbClr val="3D7AB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2000" b="1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4" name="제목 114"/>
            <p:cNvSpPr txBox="1">
              <a:spLocks/>
            </p:cNvSpPr>
            <p:nvPr/>
          </p:nvSpPr>
          <p:spPr>
            <a:xfrm>
              <a:off x="878262" y="1644995"/>
              <a:ext cx="2654605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작성 포인트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70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35063" y="159023"/>
            <a:ext cx="37000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5.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최종목표 및 개발 내용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76" y="1124209"/>
            <a:ext cx="3744315" cy="374495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83568" y="816967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연차별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개발 내용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4797152"/>
            <a:ext cx="36108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개발내용이 </a:t>
            </a:r>
            <a:r>
              <a:rPr lang="ko-KR" altLang="en-US" sz="14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연차별</a:t>
            </a:r>
            <a:r>
              <a:rPr lang="ko-KR" altLang="en-US" sz="14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목표와 상호간의 연관관계 및 선후 관계를 구체적이고 명확하게 나타날 수 있도록 상세 작성</a:t>
            </a:r>
            <a:endParaRPr lang="ko-KR" altLang="en-US" sz="14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2520281" y="5949280"/>
            <a:ext cx="5940151" cy="672168"/>
            <a:chOff x="2376265" y="5785628"/>
            <a:chExt cx="6558694" cy="451684"/>
          </a:xfrm>
        </p:grpSpPr>
        <p:cxnSp>
          <p:nvCxnSpPr>
            <p:cNvPr id="11" name="직선 연결선 10"/>
            <p:cNvCxnSpPr/>
            <p:nvPr/>
          </p:nvCxnSpPr>
          <p:spPr bwMode="auto">
            <a:xfrm flipH="1">
              <a:off x="2376265" y="5785628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 bwMode="auto">
            <a:xfrm flipH="1">
              <a:off x="2376265" y="6237312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직사각형 12"/>
          <p:cNvSpPr/>
          <p:nvPr/>
        </p:nvSpPr>
        <p:spPr>
          <a:xfrm>
            <a:off x="2232249" y="6021284"/>
            <a:ext cx="658822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과제간 기술융합을 통해 최종목표 달성 가능성</a:t>
            </a:r>
            <a:endParaRPr lang="en-US" altLang="ko-KR" sz="1400" b="1" kern="0" spc="-150" dirty="0" smtClean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err="1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연차별</a:t>
            </a: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추진절차 및 기관별 역할분담 적절하게 구성</a:t>
            </a:r>
            <a:endParaRPr lang="ko-KR" altLang="en-US" sz="1400" b="1" kern="0" spc="-15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4" name="그룹 244"/>
          <p:cNvGrpSpPr/>
          <p:nvPr/>
        </p:nvGrpSpPr>
        <p:grpSpPr>
          <a:xfrm>
            <a:off x="745869" y="6088483"/>
            <a:ext cx="1953923" cy="402989"/>
            <a:chOff x="653751" y="1605435"/>
            <a:chExt cx="3129859" cy="402989"/>
          </a:xfrm>
        </p:grpSpPr>
        <p:sp>
          <p:nvSpPr>
            <p:cNvPr id="15" name="AutoShape 55"/>
            <p:cNvSpPr>
              <a:spLocks noChangeArrowheads="1"/>
            </p:cNvSpPr>
            <p:nvPr/>
          </p:nvSpPr>
          <p:spPr bwMode="auto">
            <a:xfrm>
              <a:off x="653751" y="1605435"/>
              <a:ext cx="3129859" cy="402989"/>
            </a:xfrm>
            <a:prstGeom prst="roundRect">
              <a:avLst>
                <a:gd name="adj" fmla="val 50000"/>
              </a:avLst>
            </a:prstGeom>
            <a:solidFill>
              <a:srgbClr val="3D7AB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2000" b="1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" name="제목 114"/>
            <p:cNvSpPr txBox="1">
              <a:spLocks/>
            </p:cNvSpPr>
            <p:nvPr/>
          </p:nvSpPr>
          <p:spPr>
            <a:xfrm>
              <a:off x="878262" y="1644995"/>
              <a:ext cx="2654605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작성 포인트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441066"/>
              </p:ext>
            </p:extLst>
          </p:nvPr>
        </p:nvGraphicFramePr>
        <p:xfrm>
          <a:off x="4716016" y="1381418"/>
          <a:ext cx="4032448" cy="147151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032448"/>
              </a:tblGrid>
              <a:tr h="1471518"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40" dirty="0">
                          <a:effectLst/>
                        </a:rPr>
                        <a:t>○○기업은 </a:t>
                      </a:r>
                      <a:r>
                        <a:rPr lang="en-US" altLang="ko-KR" sz="800" kern="0" spc="-40" dirty="0">
                          <a:effectLst/>
                        </a:rPr>
                        <a:t>~~~</a:t>
                      </a:r>
                      <a:r>
                        <a:rPr lang="ko-KR" altLang="en-US" sz="800" kern="0" spc="-40" dirty="0">
                          <a:effectLst/>
                        </a:rPr>
                        <a:t>에 장착되는 </a:t>
                      </a:r>
                      <a:r>
                        <a:rPr lang="en-US" altLang="ko-KR" sz="800" kern="0" spc="-40" dirty="0">
                          <a:effectLst/>
                        </a:rPr>
                        <a:t>~~~</a:t>
                      </a:r>
                      <a:r>
                        <a:rPr lang="ko-KR" altLang="en-US" sz="800" kern="0" spc="-40" dirty="0">
                          <a:effectLst/>
                        </a:rPr>
                        <a:t>와 </a:t>
                      </a:r>
                      <a:r>
                        <a:rPr lang="en-US" altLang="ko-KR" sz="800" kern="0" spc="-40" dirty="0">
                          <a:effectLst/>
                        </a:rPr>
                        <a:t>~~~ </a:t>
                      </a:r>
                      <a:r>
                        <a:rPr lang="ko-KR" altLang="en-US" sz="800" kern="0" spc="-40" dirty="0">
                          <a:effectLst/>
                        </a:rPr>
                        <a:t>및 </a:t>
                      </a:r>
                      <a:r>
                        <a:rPr lang="en-US" altLang="ko-KR" sz="800" kern="0" spc="-40" dirty="0">
                          <a:effectLst/>
                        </a:rPr>
                        <a:t>~~~~~</a:t>
                      </a:r>
                      <a:r>
                        <a:rPr lang="ko-KR" altLang="en-US" sz="800" kern="0" spc="-40" dirty="0">
                          <a:effectLst/>
                        </a:rPr>
                        <a:t>의 기능을 통합하여</a:t>
                      </a:r>
                      <a:r>
                        <a:rPr lang="en-US" altLang="ko-KR" sz="800" kern="0" spc="-40" dirty="0">
                          <a:effectLst/>
                        </a:rPr>
                        <a:t>, </a:t>
                      </a:r>
                      <a:r>
                        <a:rPr lang="ko-KR" altLang="en-US" sz="800" kern="0" spc="-40" dirty="0">
                          <a:effectLst/>
                        </a:rPr>
                        <a:t>일체화한 </a:t>
                      </a:r>
                      <a:r>
                        <a:rPr lang="en-US" altLang="ko-KR" sz="800" kern="0" spc="-40" dirty="0">
                          <a:effectLst/>
                        </a:rPr>
                        <a:t>~~~~</a:t>
                      </a:r>
                      <a:r>
                        <a:rPr lang="ko-KR" altLang="en-US" sz="800" kern="0" spc="-40" dirty="0">
                          <a:effectLst/>
                        </a:rPr>
                        <a:t>을 설계하고 ○○기업은 구조해석을 통해 최적화 과정을 거쳐 완성한다</a:t>
                      </a:r>
                      <a:r>
                        <a:rPr lang="en-US" altLang="ko-KR" sz="800" kern="0" spc="-40" dirty="0">
                          <a:effectLst/>
                        </a:rPr>
                        <a:t>.</a:t>
                      </a:r>
                      <a:endParaRPr lang="ko-KR" altLang="en-US" sz="800" kern="0" spc="0" dirty="0">
                        <a:effectLst/>
                      </a:endParaRPr>
                    </a:p>
                    <a:p>
                      <a:pPr marL="6350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40" dirty="0">
                          <a:effectLst/>
                        </a:rPr>
                        <a:t>설계 완성된 </a:t>
                      </a:r>
                      <a:r>
                        <a:rPr lang="en-US" altLang="ko-KR" sz="800" kern="0" spc="-40" dirty="0">
                          <a:effectLst/>
                        </a:rPr>
                        <a:t>~~~</a:t>
                      </a:r>
                      <a:r>
                        <a:rPr lang="ko-KR" altLang="en-US" sz="800" kern="0" spc="-40" dirty="0">
                          <a:effectLst/>
                        </a:rPr>
                        <a:t>의 시제품 제작을 위해 ○○기업은 </a:t>
                      </a:r>
                      <a:r>
                        <a:rPr lang="en-US" altLang="ko-KR" sz="800" kern="0" spc="-40" dirty="0">
                          <a:effectLst/>
                        </a:rPr>
                        <a:t>~~</a:t>
                      </a:r>
                      <a:r>
                        <a:rPr lang="ko-KR" altLang="en-US" sz="800" kern="0" spc="-40" dirty="0" err="1">
                          <a:effectLst/>
                        </a:rPr>
                        <a:t>금형을</a:t>
                      </a:r>
                      <a:r>
                        <a:rPr lang="ko-KR" altLang="en-US" sz="800" kern="0" spc="-40" dirty="0">
                          <a:effectLst/>
                        </a:rPr>
                        <a:t> 개발하고</a:t>
                      </a:r>
                      <a:r>
                        <a:rPr lang="en-US" altLang="ko-KR" sz="800" kern="0" spc="-40" dirty="0">
                          <a:effectLst/>
                        </a:rPr>
                        <a:t>, </a:t>
                      </a:r>
                      <a:r>
                        <a:rPr lang="ko-KR" altLang="en-US" sz="800" kern="0" spc="-40" dirty="0">
                          <a:effectLst/>
                        </a:rPr>
                        <a:t>이를 위해 ○○기업은 벤치마킹을 통해 설계된 제품에 대한 구조해석을 추진한다</a:t>
                      </a:r>
                      <a:r>
                        <a:rPr lang="en-US" altLang="ko-KR" sz="800" kern="0" spc="-40" dirty="0">
                          <a:effectLst/>
                        </a:rPr>
                        <a:t>.</a:t>
                      </a:r>
                      <a:endParaRPr lang="ko-KR" altLang="en-US" sz="800" kern="0" spc="0" dirty="0">
                        <a:effectLst/>
                      </a:endParaRPr>
                    </a:p>
                    <a:p>
                      <a:pPr marL="6350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40" dirty="0">
                          <a:effectLst/>
                        </a:rPr>
                        <a:t>또한</a:t>
                      </a:r>
                      <a:r>
                        <a:rPr lang="en-US" altLang="ko-KR" sz="800" kern="0" spc="-40" dirty="0">
                          <a:effectLst/>
                        </a:rPr>
                        <a:t>, ~~~~</a:t>
                      </a:r>
                      <a:r>
                        <a:rPr lang="ko-KR" altLang="en-US" sz="800" kern="0" spc="-40" dirty="0">
                          <a:effectLst/>
                        </a:rPr>
                        <a:t>공법 개발에 있어 가장 중요한 기술인 </a:t>
                      </a:r>
                      <a:r>
                        <a:rPr lang="en-US" altLang="ko-KR" sz="800" kern="0" spc="-40" dirty="0">
                          <a:effectLst/>
                        </a:rPr>
                        <a:t>~~~</a:t>
                      </a:r>
                      <a:r>
                        <a:rPr lang="ko-KR" altLang="en-US" sz="800" kern="0" spc="-40" dirty="0">
                          <a:effectLst/>
                        </a:rPr>
                        <a:t>을 ○○기업이 설계를 수행하며</a:t>
                      </a:r>
                      <a:r>
                        <a:rPr lang="en-US" altLang="ko-KR" sz="800" kern="0" spc="-40" dirty="0">
                          <a:effectLst/>
                        </a:rPr>
                        <a:t>, </a:t>
                      </a:r>
                      <a:r>
                        <a:rPr lang="ko-KR" altLang="en-US" sz="800" kern="0" spc="-40" dirty="0">
                          <a:effectLst/>
                        </a:rPr>
                        <a:t>○○기업은 </a:t>
                      </a:r>
                      <a:r>
                        <a:rPr lang="en-US" altLang="ko-KR" sz="800" kern="0" spc="-40" dirty="0">
                          <a:effectLst/>
                        </a:rPr>
                        <a:t>~~~~</a:t>
                      </a:r>
                      <a:r>
                        <a:rPr lang="ko-KR" altLang="en-US" sz="800" kern="0" spc="-40" dirty="0">
                          <a:effectLst/>
                        </a:rPr>
                        <a:t>와 연계를 통해 기계적 특성을 향상시키는 </a:t>
                      </a:r>
                      <a:r>
                        <a:rPr lang="en-US" altLang="ko-KR" sz="800" kern="0" spc="-40" dirty="0">
                          <a:effectLst/>
                        </a:rPr>
                        <a:t>~~</a:t>
                      </a:r>
                      <a:r>
                        <a:rPr lang="ko-KR" altLang="en-US" sz="800" kern="0" spc="-40" dirty="0">
                          <a:effectLst/>
                        </a:rPr>
                        <a:t>을 개발함과 동시에 제조된 </a:t>
                      </a:r>
                      <a:r>
                        <a:rPr lang="en-US" altLang="ko-KR" sz="800" kern="0" spc="-40" dirty="0">
                          <a:effectLst/>
                        </a:rPr>
                        <a:t>~~~</a:t>
                      </a:r>
                      <a:r>
                        <a:rPr lang="ko-KR" altLang="en-US" sz="800" kern="0" spc="-40" dirty="0">
                          <a:effectLst/>
                        </a:rPr>
                        <a:t>을 운반할 수 있는 시스템을 ○○○</a:t>
                      </a:r>
                      <a:r>
                        <a:rPr lang="en-US" altLang="ko-KR" sz="800" kern="0" spc="-40" dirty="0">
                          <a:effectLst/>
                        </a:rPr>
                        <a:t>, </a:t>
                      </a:r>
                      <a:r>
                        <a:rPr lang="ko-KR" altLang="en-US" sz="800" kern="0" spc="-40" dirty="0">
                          <a:effectLst/>
                        </a:rPr>
                        <a:t>○○○</a:t>
                      </a:r>
                      <a:r>
                        <a:rPr lang="en-US" altLang="ko-KR" sz="800" kern="0" spc="-40" dirty="0">
                          <a:effectLst/>
                        </a:rPr>
                        <a:t>, </a:t>
                      </a:r>
                      <a:r>
                        <a:rPr lang="ko-KR" altLang="en-US" sz="800" kern="0" spc="-40" dirty="0">
                          <a:effectLst/>
                        </a:rPr>
                        <a:t>○○○와 협력을 통해서 추진한다</a:t>
                      </a:r>
                      <a:r>
                        <a:rPr lang="en-US" altLang="ko-KR" sz="800" kern="0" spc="-40" dirty="0">
                          <a:effectLst/>
                        </a:rPr>
                        <a:t>.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4644008" y="858198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4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연차별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수행내용을 기관별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/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담당역할별 추진내용 작성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예시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endParaRPr lang="ko-KR" altLang="en-US" sz="14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790046"/>
              </p:ext>
            </p:extLst>
          </p:nvPr>
        </p:nvGraphicFramePr>
        <p:xfrm>
          <a:off x="4644008" y="3356994"/>
          <a:ext cx="4104456" cy="1440158"/>
        </p:xfrm>
        <a:graphic>
          <a:graphicData uri="http://schemas.openxmlformats.org/drawingml/2006/table">
            <a:tbl>
              <a:tblPr/>
              <a:tblGrid>
                <a:gridCol w="988093"/>
                <a:gridCol w="700300"/>
                <a:gridCol w="2416063"/>
              </a:tblGrid>
              <a:tr h="2798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구분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수행기관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정량적 달성목표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5605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○○○○개발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~~~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함유량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제품 내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~~~~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함유량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~~~~%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이하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~~~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진공도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: ~~~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진공도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00mmhg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이하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~~~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경량화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기존 제품 대비 </a:t>
                      </a:r>
                      <a:r>
                        <a:rPr lang="en-US" altLang="ko-KR" sz="8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00% </a:t>
                      </a:r>
                      <a:r>
                        <a:rPr lang="ko-KR" altLang="en-US" sz="8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감소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8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8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직사각형 19"/>
          <p:cNvSpPr/>
          <p:nvPr/>
        </p:nvSpPr>
        <p:spPr>
          <a:xfrm>
            <a:off x="4644008" y="2996952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 목표</a:t>
            </a:r>
            <a:endParaRPr lang="ko-KR" altLang="en-US" sz="14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572000" y="4797152"/>
            <a:ext cx="36108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연구개발을 통해 달성하고자 하는 정량적 목표 기재</a:t>
            </a:r>
            <a:endParaRPr lang="ko-KR" altLang="en-US" sz="14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35063" y="159023"/>
            <a:ext cx="37000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5.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최종목표 및 개발 내용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2483768" y="5949280"/>
            <a:ext cx="5940151" cy="672168"/>
            <a:chOff x="2376265" y="5785628"/>
            <a:chExt cx="6558694" cy="451684"/>
          </a:xfrm>
        </p:grpSpPr>
        <p:cxnSp>
          <p:nvCxnSpPr>
            <p:cNvPr id="11" name="직선 연결선 10"/>
            <p:cNvCxnSpPr/>
            <p:nvPr/>
          </p:nvCxnSpPr>
          <p:spPr bwMode="auto">
            <a:xfrm flipH="1">
              <a:off x="2376265" y="5785628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 bwMode="auto">
            <a:xfrm flipH="1">
              <a:off x="2376265" y="6237312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직사각형 12"/>
          <p:cNvSpPr/>
          <p:nvPr/>
        </p:nvSpPr>
        <p:spPr>
          <a:xfrm>
            <a:off x="2195736" y="6021284"/>
            <a:ext cx="658822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err="1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연차별</a:t>
            </a: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목표는 구체적이고 명확하게</a:t>
            </a:r>
            <a:r>
              <a:rPr lang="en-US" altLang="ko-KR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수행기관 간 협력관계 및 역할분담 명확하게 제시</a:t>
            </a:r>
            <a:endParaRPr lang="en-US" altLang="ko-KR" sz="1400" b="1" kern="0" spc="-150" dirty="0" smtClean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기술개발 일정 관리도 작성</a:t>
            </a:r>
            <a:r>
              <a:rPr lang="en-US" altLang="ko-KR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400" b="1" kern="0" spc="-15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기술적 수준과 목표의 적절성 및 목표 달성 정도 측정 가능성 등</a:t>
            </a:r>
            <a:endParaRPr lang="en-US" altLang="ko-KR" sz="1400" b="1" kern="0" spc="-150" dirty="0" smtClean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endParaRPr lang="ko-KR" altLang="en-US" sz="1400" b="1" kern="0" spc="-15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4" name="그룹 244"/>
          <p:cNvGrpSpPr/>
          <p:nvPr/>
        </p:nvGrpSpPr>
        <p:grpSpPr>
          <a:xfrm>
            <a:off x="395536" y="6088483"/>
            <a:ext cx="1953923" cy="402989"/>
            <a:chOff x="653751" y="1605435"/>
            <a:chExt cx="3129859" cy="402989"/>
          </a:xfrm>
        </p:grpSpPr>
        <p:sp>
          <p:nvSpPr>
            <p:cNvPr id="15" name="AutoShape 55"/>
            <p:cNvSpPr>
              <a:spLocks noChangeArrowheads="1"/>
            </p:cNvSpPr>
            <p:nvPr/>
          </p:nvSpPr>
          <p:spPr bwMode="auto">
            <a:xfrm>
              <a:off x="653751" y="1605435"/>
              <a:ext cx="3129859" cy="402989"/>
            </a:xfrm>
            <a:prstGeom prst="roundRect">
              <a:avLst>
                <a:gd name="adj" fmla="val 50000"/>
              </a:avLst>
            </a:prstGeom>
            <a:solidFill>
              <a:srgbClr val="3D7AB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2000" b="1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" name="제목 114"/>
            <p:cNvSpPr txBox="1">
              <a:spLocks/>
            </p:cNvSpPr>
            <p:nvPr/>
          </p:nvSpPr>
          <p:spPr>
            <a:xfrm>
              <a:off x="878262" y="1644995"/>
              <a:ext cx="2654605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작성 포인트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sp>
        <p:nvSpPr>
          <p:cNvPr id="22" name="AutoShape 55"/>
          <p:cNvSpPr>
            <a:spLocks noChangeArrowheads="1"/>
          </p:cNvSpPr>
          <p:nvPr/>
        </p:nvSpPr>
        <p:spPr bwMode="auto">
          <a:xfrm>
            <a:off x="509153" y="1196752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제목 114"/>
          <p:cNvSpPr txBox="1">
            <a:spLocks/>
          </p:cNvSpPr>
          <p:nvPr/>
        </p:nvSpPr>
        <p:spPr>
          <a:xfrm>
            <a:off x="505154" y="1198951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spc="-15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세부 개발내용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4" name="대각선 방향의 모서리가 둥근 사각형 23"/>
          <p:cNvSpPr/>
          <p:nvPr/>
        </p:nvSpPr>
        <p:spPr>
          <a:xfrm flipH="1">
            <a:off x="507600" y="1556792"/>
            <a:ext cx="8312872" cy="1152128"/>
          </a:xfrm>
          <a:prstGeom prst="round2DiagRect">
            <a:avLst>
              <a:gd name="adj1" fmla="val 25209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58904" y="1700808"/>
            <a:ext cx="7513496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타 연구개발사업과제와 기존 연구수행내용에 대하여 충분히 사전 조사하여 기지원 및 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기개발과제와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중복되지 않도록 차별성 있게 서술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목표달성을 위해 수행할 세부과제 및 이에 대한 구체적 설명 서술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그림 표현 가능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auto">
          <a:xfrm>
            <a:off x="5220073" y="1196752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33793"/>
              </p:ext>
            </p:extLst>
          </p:nvPr>
        </p:nvGraphicFramePr>
        <p:xfrm>
          <a:off x="627740" y="3114644"/>
          <a:ext cx="4664340" cy="2546604"/>
        </p:xfrm>
        <a:graphic>
          <a:graphicData uri="http://schemas.openxmlformats.org/drawingml/2006/table">
            <a:tbl>
              <a:tblPr/>
              <a:tblGrid>
                <a:gridCol w="1207956"/>
                <a:gridCol w="1944216"/>
                <a:gridCol w="1512168"/>
              </a:tblGrid>
              <a:tr h="1616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기관명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기술개발 내용 및 범위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예상 사업비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711189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⦁○○○○○○제작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○○○○○○○○○분석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○○○○○○○○○설계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⦁장비임차비 </a:t>
                      </a: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3,000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⦁재료구입비 </a:t>
                      </a: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10,000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 </a:t>
                      </a: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3,000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 </a:t>
                      </a: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7,000</a:t>
                      </a: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1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⦁○○○○○○설계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⦁재료구입비 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10,000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 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3,000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○○○○○ 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7,000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</a:t>
                      </a:r>
                      <a:r>
                        <a:rPr lang="ko-KR" altLang="en-US" sz="1000" kern="0" spc="0" dirty="0" err="1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분석비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2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회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휴먼명조"/>
                        </a:rPr>
                        <a:t>×5,000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ea typeface="휴먼명조"/>
                        </a:rPr>
                        <a:t>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직사각형 26"/>
          <p:cNvSpPr/>
          <p:nvPr/>
        </p:nvSpPr>
        <p:spPr>
          <a:xfrm>
            <a:off x="539552" y="2780928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330325" eaLnBrk="0" latin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기관별 세부 추진내용</a:t>
            </a:r>
            <a:endParaRPr lang="ko-KR" altLang="en-US" sz="14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314198" y="3113882"/>
            <a:ext cx="36108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 목표에 따른 기관별 기술개발 내용을 기재하고 투입예상 사업비 기재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시스템 구성도 및 구조도 등은 그림으로 표현 가능 </a:t>
            </a:r>
            <a:endParaRPr lang="en-US" altLang="ko-KR" sz="14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8" name="모서리가 둥근 직사각형 17">
            <a:hlinkClick r:id="rId2" action="ppaction://hlinkfile"/>
          </p:cNvPr>
          <p:cNvSpPr/>
          <p:nvPr/>
        </p:nvSpPr>
        <p:spPr>
          <a:xfrm>
            <a:off x="6156176" y="5450656"/>
            <a:ext cx="2592288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최종목표 및 개발 내용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4783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 bwMode="auto">
          <a:xfrm>
            <a:off x="535063" y="159023"/>
            <a:ext cx="40222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Ⅱ.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사업화 전략 및 기대효과</a:t>
            </a:r>
            <a:endParaRPr lang="en-US" altLang="ko-KR" sz="2400" b="1" dirty="0" smtClean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AutoShape 55"/>
          <p:cNvSpPr>
            <a:spLocks noChangeArrowheads="1"/>
          </p:cNvSpPr>
          <p:nvPr/>
        </p:nvSpPr>
        <p:spPr bwMode="auto">
          <a:xfrm>
            <a:off x="504033" y="1194472"/>
            <a:ext cx="4278871" cy="360000"/>
          </a:xfrm>
          <a:prstGeom prst="roundRect">
            <a:avLst>
              <a:gd name="adj" fmla="val 0"/>
            </a:avLst>
          </a:prstGeom>
          <a:solidFill>
            <a:srgbClr val="306C9E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제목 114"/>
          <p:cNvSpPr txBox="1">
            <a:spLocks/>
          </p:cNvSpPr>
          <p:nvPr/>
        </p:nvSpPr>
        <p:spPr>
          <a:xfrm>
            <a:off x="500034" y="1196671"/>
            <a:ext cx="4354878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사업화 계획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5" name="대각선 방향의 모서리가 둥근 사각형 14"/>
          <p:cNvSpPr/>
          <p:nvPr/>
        </p:nvSpPr>
        <p:spPr>
          <a:xfrm flipH="1">
            <a:off x="502480" y="1554512"/>
            <a:ext cx="8312872" cy="506336"/>
          </a:xfrm>
          <a:prstGeom prst="round2DiagRect">
            <a:avLst>
              <a:gd name="adj1" fmla="val 7809"/>
              <a:gd name="adj2" fmla="val 0"/>
            </a:avLst>
          </a:prstGeom>
          <a:noFill/>
          <a:ln w="889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53784" y="1574816"/>
            <a:ext cx="8017552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lnSpc>
                <a:spcPct val="15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본 기술개발 성공 후 판매까지 단계별 사업화 전략을 총괄적으로 기술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0" name="AutoShape 55"/>
          <p:cNvSpPr>
            <a:spLocks noChangeArrowheads="1"/>
          </p:cNvSpPr>
          <p:nvPr/>
        </p:nvSpPr>
        <p:spPr bwMode="auto">
          <a:xfrm>
            <a:off x="4782904" y="1194472"/>
            <a:ext cx="309634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06C9E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사업화 추진 전략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995162"/>
              </p:ext>
            </p:extLst>
          </p:nvPr>
        </p:nvGraphicFramePr>
        <p:xfrm>
          <a:off x="504033" y="2095541"/>
          <a:ext cx="8311318" cy="2381568"/>
        </p:xfrm>
        <a:graphic>
          <a:graphicData uri="http://schemas.openxmlformats.org/drawingml/2006/table">
            <a:tbl>
              <a:tblPr/>
              <a:tblGrid>
                <a:gridCol w="867140"/>
                <a:gridCol w="1063454"/>
                <a:gridCol w="1063454"/>
                <a:gridCol w="1063454"/>
                <a:gridCol w="1063454"/>
                <a:gridCol w="1063454"/>
                <a:gridCol w="1063454"/>
                <a:gridCol w="1063454"/>
              </a:tblGrid>
              <a:tr h="80936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구 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4C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사 업 화 년 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4C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0936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년 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20xx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20xx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20xx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20xx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20xx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36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사업목표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127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사업화 내용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투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자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획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인 건 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재료비 및 설비투자비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경상운영비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생 산 계 획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rowSpan="3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판매계획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매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출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출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만불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9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412" marR="15412" marT="15412" marB="15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55"/>
          <p:cNvSpPr>
            <a:spLocks noChangeArrowheads="1"/>
          </p:cNvSpPr>
          <p:nvPr/>
        </p:nvSpPr>
        <p:spPr bwMode="auto">
          <a:xfrm>
            <a:off x="509153" y="4650856"/>
            <a:ext cx="4278871" cy="360000"/>
          </a:xfrm>
          <a:prstGeom prst="roundRect">
            <a:avLst>
              <a:gd name="adj" fmla="val 0"/>
            </a:avLst>
          </a:prstGeom>
          <a:solidFill>
            <a:srgbClr val="306C9E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제목 114"/>
          <p:cNvSpPr txBox="1">
            <a:spLocks/>
          </p:cNvSpPr>
          <p:nvPr/>
        </p:nvSpPr>
        <p:spPr>
          <a:xfrm>
            <a:off x="505154" y="4653055"/>
            <a:ext cx="4354878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기대효과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7" name="대각선 방향의 모서리가 둥근 사각형 26"/>
          <p:cNvSpPr/>
          <p:nvPr/>
        </p:nvSpPr>
        <p:spPr>
          <a:xfrm flipH="1">
            <a:off x="507600" y="5010896"/>
            <a:ext cx="8312872" cy="1174466"/>
          </a:xfrm>
          <a:prstGeom prst="round2DiagRect">
            <a:avLst>
              <a:gd name="adj1" fmla="val 7809"/>
              <a:gd name="adj2" fmla="val 0"/>
            </a:avLst>
          </a:prstGeom>
          <a:noFill/>
          <a:ln w="889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58904" y="5031200"/>
            <a:ext cx="801755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기술적 측면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기술개발을 통한 선진국과의 기술격차 등 정량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정성적 효과 기재</a:t>
            </a:r>
            <a:endParaRPr lang="en-US" altLang="ko-KR" sz="1600" b="1" kern="0" spc="-30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7000" indent="-127000" defTabSz="1330325" eaLnBrk="0" latinLnBrk="0" hangingPunct="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경제적 측면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매출효과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매출목표 설정근거 구체적 기술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제품 수요도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매출달성 능력 및 자원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보유 등 실현가능성 구체적 기술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),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수출효과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수출목표 설정근거 구체적 기술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제품 수요도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제품매력도 등 수출 실현가능성 구체적 기술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),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고용효과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고용목표 설정의 타당성 및 실현가능성</a:t>
            </a:r>
            <a:r>
              <a:rPr lang="en-US" altLang="ko-KR" sz="1600" b="1" kern="0" spc="-3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설명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기타 </a:t>
            </a:r>
            <a:endParaRPr lang="en-US" altLang="ko-KR" sz="1600" b="1" kern="0" spc="-30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9" name="AutoShape 55"/>
          <p:cNvSpPr>
            <a:spLocks noChangeArrowheads="1"/>
          </p:cNvSpPr>
          <p:nvPr/>
        </p:nvSpPr>
        <p:spPr bwMode="auto">
          <a:xfrm>
            <a:off x="4788024" y="4650856"/>
            <a:ext cx="309634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06C9E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기술적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경제적 측면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7" name="모서리가 둥근 직사각형 16">
            <a:hlinkClick r:id="rId2" action="ppaction://hlinkfile"/>
          </p:cNvPr>
          <p:cNvSpPr/>
          <p:nvPr/>
        </p:nvSpPr>
        <p:spPr>
          <a:xfrm>
            <a:off x="6444207" y="6309320"/>
            <a:ext cx="2310597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사업화 전략 및 기대효과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 bwMode="auto">
          <a:xfrm>
            <a:off x="535063" y="159023"/>
            <a:ext cx="15856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Ⅲ.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사업비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AutoShape 55"/>
          <p:cNvSpPr>
            <a:spLocks noChangeArrowheads="1"/>
          </p:cNvSpPr>
          <p:nvPr/>
        </p:nvSpPr>
        <p:spPr bwMode="auto">
          <a:xfrm>
            <a:off x="509153" y="1196752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제목 114"/>
          <p:cNvSpPr txBox="1">
            <a:spLocks/>
          </p:cNvSpPr>
          <p:nvPr/>
        </p:nvSpPr>
        <p:spPr>
          <a:xfrm>
            <a:off x="505154" y="1198951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err="1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총사업비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1" name="대각선 방향의 모서리가 둥근 사각형 20"/>
          <p:cNvSpPr/>
          <p:nvPr/>
        </p:nvSpPr>
        <p:spPr>
          <a:xfrm flipH="1">
            <a:off x="507600" y="1556792"/>
            <a:ext cx="8312872" cy="482570"/>
          </a:xfrm>
          <a:prstGeom prst="round2DiagRect">
            <a:avLst>
              <a:gd name="adj1" fmla="val 25209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658904" y="1628800"/>
            <a:ext cx="8161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사업기간 동안 재원조달 계획 및 사업비 사용계획을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재원별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비목별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수행기관별로 작성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단위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천원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endParaRPr lang="ko-KR" altLang="en-US" sz="16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30" name="AutoShape 55"/>
          <p:cNvSpPr>
            <a:spLocks noChangeArrowheads="1"/>
          </p:cNvSpPr>
          <p:nvPr/>
        </p:nvSpPr>
        <p:spPr bwMode="auto">
          <a:xfrm>
            <a:off x="509153" y="2239704"/>
            <a:ext cx="4710919" cy="360000"/>
          </a:xfrm>
          <a:prstGeom prst="roundRect">
            <a:avLst>
              <a:gd name="adj" fmla="val 0"/>
            </a:avLst>
          </a:prstGeom>
          <a:solidFill>
            <a:srgbClr val="31859C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제목 114"/>
          <p:cNvSpPr txBox="1">
            <a:spLocks/>
          </p:cNvSpPr>
          <p:nvPr/>
        </p:nvSpPr>
        <p:spPr>
          <a:xfrm>
            <a:off x="505154" y="2241903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err="1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당해년도</a:t>
            </a: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 사업비 </a:t>
            </a:r>
            <a:r>
              <a:rPr lang="ko-KR" altLang="en-US" b="1" kern="0" dirty="0" err="1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비목별</a:t>
            </a: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 세부내역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58904" y="2671752"/>
            <a:ext cx="7945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당해년도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재원조달계획 및 사업비 사용계획을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재원별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비목별로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상세 작성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단위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천원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</a:p>
          <a:p>
            <a:pPr marL="127000" indent="-127000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사업비의 산정 및 정산에 관한 요령 및 연구개발사업 수행 내용과 부합하게 사업비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계상</a:t>
            </a:r>
            <a:endParaRPr lang="en-US" altLang="ko-KR" sz="1600" b="1" kern="0" spc="-30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 - 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비영리기관 참여 시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30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바우처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적용</a:t>
            </a:r>
            <a:endParaRPr lang="en-US" altLang="ko-KR" sz="1600" b="1" kern="0" spc="-30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600" b="1" kern="0" spc="-3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- 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참여율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총괄책임자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30%,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참여연구원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10%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이상</a:t>
            </a:r>
            <a:endParaRPr lang="en-US" altLang="ko-KR" sz="1600" b="1" kern="0" spc="-30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defTabSz="1330325" eaLnBrk="0" latinLnBrk="0" hangingPunct="0">
              <a:spcAft>
                <a:spcPts val="300"/>
              </a:spcAft>
              <a:buSzPct val="100000"/>
              <a:defRPr/>
            </a:pPr>
            <a:r>
              <a:rPr lang="en-US" altLang="ko-KR" sz="1600" b="1" kern="0" spc="-3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- 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연구수당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인건비의 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20%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이하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연구과제추진비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직접비의 </a:t>
            </a:r>
            <a:r>
              <a:rPr lang="en-US" altLang="ko-KR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10% </a:t>
            </a:r>
            <a:r>
              <a:rPr lang="ko-KR" altLang="en-US" sz="1600" b="1" kern="0" spc="-30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이하</a:t>
            </a:r>
            <a:endParaRPr lang="ko-KR" altLang="en-US" sz="1600" b="1" kern="0" spc="-30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33" name="AutoShape 55"/>
          <p:cNvSpPr>
            <a:spLocks noChangeArrowheads="1"/>
          </p:cNvSpPr>
          <p:nvPr/>
        </p:nvSpPr>
        <p:spPr bwMode="auto">
          <a:xfrm>
            <a:off x="5220073" y="1196752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34" name="AutoShape 55"/>
          <p:cNvSpPr>
            <a:spLocks noChangeArrowheads="1"/>
          </p:cNvSpPr>
          <p:nvPr/>
        </p:nvSpPr>
        <p:spPr bwMode="auto">
          <a:xfrm>
            <a:off x="5220072" y="2239744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1859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40" name="대각선 방향의 모서리가 둥근 사각형 39"/>
          <p:cNvSpPr/>
          <p:nvPr/>
        </p:nvSpPr>
        <p:spPr>
          <a:xfrm flipH="1">
            <a:off x="507600" y="2599744"/>
            <a:ext cx="8312872" cy="1621344"/>
          </a:xfrm>
          <a:prstGeom prst="round2DiagRect">
            <a:avLst>
              <a:gd name="adj1" fmla="val 25209"/>
              <a:gd name="adj2" fmla="val 0"/>
            </a:avLst>
          </a:prstGeom>
          <a:noFill/>
          <a:ln w="8890"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1" name="그룹 40"/>
          <p:cNvGrpSpPr/>
          <p:nvPr/>
        </p:nvGrpSpPr>
        <p:grpSpPr>
          <a:xfrm>
            <a:off x="509152" y="5085185"/>
            <a:ext cx="8129541" cy="1440160"/>
            <a:chOff x="251520" y="5563061"/>
            <a:chExt cx="8387174" cy="602243"/>
          </a:xfrm>
        </p:grpSpPr>
        <p:cxnSp>
          <p:nvCxnSpPr>
            <p:cNvPr id="42" name="직선 연결선 41"/>
            <p:cNvCxnSpPr/>
            <p:nvPr/>
          </p:nvCxnSpPr>
          <p:spPr bwMode="auto">
            <a:xfrm flipH="1">
              <a:off x="251520" y="5563061"/>
              <a:ext cx="838717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C00000"/>
                  </a:gs>
                  <a:gs pos="79000">
                    <a:srgbClr val="C0000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직선 연결선 42"/>
            <p:cNvCxnSpPr/>
            <p:nvPr/>
          </p:nvCxnSpPr>
          <p:spPr bwMode="auto">
            <a:xfrm flipH="1">
              <a:off x="251520" y="6165304"/>
              <a:ext cx="838717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C00000"/>
                  </a:gs>
                  <a:gs pos="79000">
                    <a:srgbClr val="C0000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직사각형 43"/>
          <p:cNvSpPr/>
          <p:nvPr/>
        </p:nvSpPr>
        <p:spPr>
          <a:xfrm>
            <a:off x="658904" y="5211777"/>
            <a:ext cx="801755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1330325" eaLnBrk="0" latinLnBrk="0" hangingPunct="0"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US" altLang="ko-KR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2017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년도 지역특화</a:t>
            </a:r>
            <a:r>
              <a:rPr lang="en-US" altLang="ko-KR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주력</a:t>
            </a:r>
            <a:r>
              <a:rPr lang="en-US" altLang="ko-KR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산업육성 기술개발사업 시행계획 </a:t>
            </a:r>
            <a:r>
              <a:rPr lang="ko-KR" altLang="en-US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공고문</a:t>
            </a:r>
            <a:endParaRPr lang="en-US" altLang="ko-KR" sz="2000" b="1" kern="0" spc="-15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indent="-342900" defTabSz="1330325" eaLnBrk="0" latinLnBrk="0" hangingPunct="0"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지역산업지원사업 </a:t>
            </a:r>
            <a:r>
              <a:rPr lang="ko-KR" altLang="en-US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공통운영요령</a:t>
            </a:r>
            <a:r>
              <a:rPr lang="en-US" altLang="ko-KR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사업비 </a:t>
            </a:r>
            <a:r>
              <a:rPr lang="ko-KR" altLang="en-US" sz="20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비목별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사용 용도 및 </a:t>
            </a:r>
            <a:r>
              <a:rPr lang="ko-KR" altLang="en-US" sz="20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계상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기준</a:t>
            </a:r>
            <a:endParaRPr lang="en-US" altLang="ko-KR" sz="20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342900" indent="-342900" defTabSz="1330325" eaLnBrk="0" latinLnBrk="0" hangingPunct="0"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산업기술혁신사업 </a:t>
            </a:r>
            <a:r>
              <a:rPr lang="ko-KR" altLang="en-US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사업비의 산정</a:t>
            </a:r>
            <a:r>
              <a:rPr lang="en-US" altLang="ko-KR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관리 및 사용</a:t>
            </a:r>
            <a:r>
              <a:rPr lang="en-US" altLang="ko-KR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2000" b="1" kern="0" spc="-150" dirty="0" smtClean="0">
                <a:solidFill>
                  <a:srgbClr val="FF0000"/>
                </a:solidFill>
                <a:latin typeface="+mj-ea"/>
                <a:ea typeface="+mj-ea"/>
              </a:rPr>
              <a:t>정산에 관한 요령</a:t>
            </a:r>
            <a:endParaRPr lang="ko-KR" altLang="en-US" sz="2000" b="1" kern="0" spc="-15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5" name="AutoShape 55"/>
          <p:cNvSpPr>
            <a:spLocks noChangeArrowheads="1"/>
          </p:cNvSpPr>
          <p:nvPr/>
        </p:nvSpPr>
        <p:spPr bwMode="auto">
          <a:xfrm>
            <a:off x="467544" y="4538179"/>
            <a:ext cx="1953923" cy="402989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2000" b="1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제목 114"/>
          <p:cNvSpPr txBox="1">
            <a:spLocks/>
          </p:cNvSpPr>
          <p:nvPr/>
        </p:nvSpPr>
        <p:spPr>
          <a:xfrm>
            <a:off x="607703" y="4583926"/>
            <a:ext cx="1657229" cy="3149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작성 포인트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3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 bwMode="auto">
          <a:xfrm>
            <a:off x="535063" y="159023"/>
            <a:ext cx="141577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추진일정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8" name="AutoShape 74"/>
          <p:cNvSpPr>
            <a:spLocks noChangeArrowheads="1"/>
          </p:cNvSpPr>
          <p:nvPr/>
        </p:nvSpPr>
        <p:spPr bwMode="auto">
          <a:xfrm>
            <a:off x="463794" y="2735533"/>
            <a:ext cx="1731942" cy="1290397"/>
          </a:xfrm>
          <a:prstGeom prst="homePlate">
            <a:avLst>
              <a:gd name="adj" fmla="val 2133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9" name="AutoShape 80"/>
          <p:cNvSpPr>
            <a:spLocks noChangeArrowheads="1"/>
          </p:cNvSpPr>
          <p:nvPr/>
        </p:nvSpPr>
        <p:spPr bwMode="auto">
          <a:xfrm>
            <a:off x="523029" y="2829035"/>
            <a:ext cx="1600699" cy="1122395"/>
          </a:xfrm>
          <a:prstGeom prst="homePlate">
            <a:avLst>
              <a:gd name="adj" fmla="val 2055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0" name="Rectangle 84"/>
          <p:cNvSpPr>
            <a:spLocks noChangeArrowheads="1"/>
          </p:cNvSpPr>
          <p:nvPr/>
        </p:nvSpPr>
        <p:spPr bwMode="auto">
          <a:xfrm>
            <a:off x="445581" y="2962323"/>
            <a:ext cx="1481173" cy="88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공  고</a:t>
            </a:r>
            <a:endParaRPr lang="en-US" altLang="ko-KR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endParaRPr lang="en-US" altLang="ko-KR" sz="12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r>
              <a:rPr lang="en-US" altLang="ko-KR" sz="1600" spc="-15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2018.1.24 ~</a:t>
            </a:r>
            <a:endParaRPr lang="en-US" altLang="ko-KR" sz="700" spc="-15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1" name="AutoShape 76"/>
          <p:cNvSpPr>
            <a:spLocks noChangeArrowheads="1"/>
          </p:cNvSpPr>
          <p:nvPr/>
        </p:nvSpPr>
        <p:spPr bwMode="auto">
          <a:xfrm>
            <a:off x="4570758" y="4125436"/>
            <a:ext cx="2231360" cy="1290397"/>
          </a:xfrm>
          <a:prstGeom prst="chevron">
            <a:avLst>
              <a:gd name="adj" fmla="val 2006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2" name="AutoShape 77"/>
          <p:cNvSpPr>
            <a:spLocks noChangeArrowheads="1"/>
          </p:cNvSpPr>
          <p:nvPr/>
        </p:nvSpPr>
        <p:spPr bwMode="auto">
          <a:xfrm>
            <a:off x="6805136" y="4125436"/>
            <a:ext cx="2231360" cy="1290397"/>
          </a:xfrm>
          <a:prstGeom prst="chevron">
            <a:avLst>
              <a:gd name="adj" fmla="val 2006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3" name="AutoShape 82"/>
          <p:cNvSpPr>
            <a:spLocks noChangeArrowheads="1"/>
          </p:cNvSpPr>
          <p:nvPr/>
        </p:nvSpPr>
        <p:spPr bwMode="auto">
          <a:xfrm>
            <a:off x="4655303" y="4185864"/>
            <a:ext cx="2062272" cy="1178514"/>
          </a:xfrm>
          <a:prstGeom prst="chevron">
            <a:avLst>
              <a:gd name="adj" fmla="val 20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AutoShape 83"/>
          <p:cNvSpPr>
            <a:spLocks noChangeArrowheads="1"/>
          </p:cNvSpPr>
          <p:nvPr/>
        </p:nvSpPr>
        <p:spPr bwMode="auto">
          <a:xfrm>
            <a:off x="6889681" y="4185864"/>
            <a:ext cx="2062272" cy="1178514"/>
          </a:xfrm>
          <a:prstGeom prst="chevron">
            <a:avLst>
              <a:gd name="adj" fmla="val 20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5" name="Rectangle 87"/>
          <p:cNvSpPr>
            <a:spLocks noChangeArrowheads="1"/>
          </p:cNvSpPr>
          <p:nvPr/>
        </p:nvSpPr>
        <p:spPr bwMode="auto">
          <a:xfrm>
            <a:off x="4823960" y="4352226"/>
            <a:ext cx="1908280" cy="88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 sz="15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이의신청처리 </a:t>
            </a:r>
            <a:endParaRPr lang="en-US" altLang="ko-KR" sz="15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r>
              <a:rPr lang="ko-KR" altLang="en-US" sz="15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및 평가결과 확정</a:t>
            </a:r>
            <a:endParaRPr lang="en-US" altLang="ko-KR" sz="15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endParaRPr lang="en-US" altLang="ko-KR" sz="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~ </a:t>
            </a:r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월 말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6" name="Rectangle 88"/>
          <p:cNvSpPr>
            <a:spLocks noChangeArrowheads="1"/>
          </p:cNvSpPr>
          <p:nvPr/>
        </p:nvSpPr>
        <p:spPr bwMode="auto">
          <a:xfrm>
            <a:off x="7020272" y="4320375"/>
            <a:ext cx="1908280" cy="88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15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협약체결</a:t>
            </a:r>
            <a:endParaRPr lang="en-US" altLang="ko-KR" sz="15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sz="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~ 4</a:t>
            </a:r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월 중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7" name="AutoShape 73"/>
          <p:cNvSpPr>
            <a:spLocks noChangeArrowheads="1"/>
          </p:cNvSpPr>
          <p:nvPr/>
        </p:nvSpPr>
        <p:spPr bwMode="auto">
          <a:xfrm>
            <a:off x="2302626" y="2735533"/>
            <a:ext cx="2066596" cy="1290397"/>
          </a:xfrm>
          <a:prstGeom prst="chevron">
            <a:avLst>
              <a:gd name="adj" fmla="val 2006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8" name="AutoShape 75"/>
          <p:cNvSpPr>
            <a:spLocks noChangeArrowheads="1"/>
          </p:cNvSpPr>
          <p:nvPr/>
        </p:nvSpPr>
        <p:spPr bwMode="auto">
          <a:xfrm>
            <a:off x="4377612" y="2735533"/>
            <a:ext cx="2066596" cy="1290397"/>
          </a:xfrm>
          <a:prstGeom prst="chevron">
            <a:avLst>
              <a:gd name="adj" fmla="val 2006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9" name="AutoShape 79"/>
          <p:cNvSpPr>
            <a:spLocks noChangeArrowheads="1"/>
          </p:cNvSpPr>
          <p:nvPr/>
        </p:nvSpPr>
        <p:spPr bwMode="auto">
          <a:xfrm>
            <a:off x="2380928" y="2829035"/>
            <a:ext cx="1909994" cy="1122395"/>
          </a:xfrm>
          <a:prstGeom prst="chevron">
            <a:avLst>
              <a:gd name="adj" fmla="val 20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0" name="AutoShape 81"/>
          <p:cNvSpPr>
            <a:spLocks noChangeArrowheads="1"/>
          </p:cNvSpPr>
          <p:nvPr/>
        </p:nvSpPr>
        <p:spPr bwMode="auto">
          <a:xfrm>
            <a:off x="4455914" y="2829035"/>
            <a:ext cx="1909994" cy="1122395"/>
          </a:xfrm>
          <a:prstGeom prst="chevron">
            <a:avLst>
              <a:gd name="adj" fmla="val 20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1" name="Rectangle 85"/>
          <p:cNvSpPr>
            <a:spLocks noChangeArrowheads="1"/>
          </p:cNvSpPr>
          <p:nvPr/>
        </p:nvSpPr>
        <p:spPr bwMode="auto">
          <a:xfrm>
            <a:off x="2545053" y="2962323"/>
            <a:ext cx="1606703" cy="8829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사업계획서 접수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~ 2.28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2" name="Rectangle 86"/>
          <p:cNvSpPr>
            <a:spLocks noChangeArrowheads="1"/>
          </p:cNvSpPr>
          <p:nvPr/>
        </p:nvSpPr>
        <p:spPr bwMode="auto">
          <a:xfrm>
            <a:off x="4532819" y="2962323"/>
            <a:ext cx="1767373" cy="88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현장실태조사</a:t>
            </a:r>
            <a:endParaRPr lang="en-US" altLang="ko-KR" sz="16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endParaRPr lang="en-US" altLang="ko-KR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~ 3.9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3" name="AutoShape 75"/>
          <p:cNvSpPr>
            <a:spLocks noChangeArrowheads="1"/>
          </p:cNvSpPr>
          <p:nvPr/>
        </p:nvSpPr>
        <p:spPr bwMode="auto">
          <a:xfrm>
            <a:off x="2582463" y="4154827"/>
            <a:ext cx="2066596" cy="1290397"/>
          </a:xfrm>
          <a:prstGeom prst="chevron">
            <a:avLst>
              <a:gd name="adj" fmla="val 20063"/>
            </a:avLst>
          </a:prstGeom>
          <a:gradFill rotWithShape="0">
            <a:gsLst>
              <a:gs pos="0">
                <a:srgbClr val="E2A8C5"/>
              </a:gs>
              <a:gs pos="100000">
                <a:srgbClr val="E2A8C5">
                  <a:gamma/>
                  <a:tint val="27451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4" name="AutoShape 81"/>
          <p:cNvSpPr>
            <a:spLocks noChangeArrowheads="1"/>
          </p:cNvSpPr>
          <p:nvPr/>
        </p:nvSpPr>
        <p:spPr bwMode="auto">
          <a:xfrm>
            <a:off x="2675052" y="4219753"/>
            <a:ext cx="1909994" cy="1179991"/>
          </a:xfrm>
          <a:prstGeom prst="chevron">
            <a:avLst>
              <a:gd name="adj" fmla="val 205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 anchor="ctr"/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5" name="Rectangle 86"/>
          <p:cNvSpPr>
            <a:spLocks noChangeArrowheads="1"/>
          </p:cNvSpPr>
          <p:nvPr/>
        </p:nvSpPr>
        <p:spPr bwMode="auto">
          <a:xfrm>
            <a:off x="2804627" y="4381617"/>
            <a:ext cx="1767373" cy="88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 sz="15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평가위원회 개최</a:t>
            </a:r>
            <a:endParaRPr lang="en-US" altLang="ko-KR" sz="15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endParaRPr lang="en-US" altLang="ko-KR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0" latinLnBrk="0" hangingPunct="0"/>
            <a:r>
              <a:rPr lang="en-US" altLang="ko-KR" sz="1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~ 3.16</a:t>
            </a:r>
            <a:endPara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359672" y="1471500"/>
            <a:ext cx="1260000" cy="982571"/>
          </a:xfrm>
          <a:prstGeom prst="roundRect">
            <a:avLst/>
          </a:prstGeom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solidFill>
                  <a:srgbClr val="160BF9"/>
                </a:solidFill>
                <a:latin typeface="+mn-ea"/>
              </a:rPr>
              <a:t>중소벤처기업부</a:t>
            </a:r>
            <a:endParaRPr lang="ko-KR" altLang="en-US" b="1" dirty="0">
              <a:solidFill>
                <a:srgbClr val="160BF9"/>
              </a:solidFill>
              <a:latin typeface="+mn-ea"/>
            </a:endParaRPr>
          </a:p>
        </p:txBody>
      </p:sp>
      <p:sp>
        <p:nvSpPr>
          <p:cNvPr id="67" name="AutoShape 3"/>
          <p:cNvSpPr>
            <a:spLocks noChangeArrowheads="1"/>
          </p:cNvSpPr>
          <p:nvPr/>
        </p:nvSpPr>
        <p:spPr bwMode="auto">
          <a:xfrm>
            <a:off x="1886672" y="1439389"/>
            <a:ext cx="5076000" cy="1070218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ko-KR" altLang="en-US" sz="2400" b="1" dirty="0" err="1" smtClean="0">
                <a:ln w="11430"/>
                <a:solidFill>
                  <a:schemeClr val="bg1"/>
                </a:solidFill>
                <a:latin typeface="+mn-ea"/>
              </a:rPr>
              <a:t>전남지역사업평가단</a:t>
            </a:r>
            <a:r>
              <a:rPr lang="ko-KR" altLang="en-US" sz="2400" b="1" dirty="0" smtClean="0">
                <a:ln w="11430"/>
                <a:solidFill>
                  <a:schemeClr val="bg1"/>
                </a:solidFill>
                <a:latin typeface="+mn-ea"/>
              </a:rPr>
              <a:t> </a:t>
            </a:r>
            <a:endParaRPr lang="en-US" altLang="ko-KR" sz="2400" b="1" dirty="0">
              <a:ln w="11430"/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ko-KR" b="1" spc="-150" dirty="0" smtClean="0">
                <a:ln w="11430"/>
                <a:solidFill>
                  <a:schemeClr val="bg1"/>
                </a:solidFill>
                <a:latin typeface="+mn-ea"/>
              </a:rPr>
              <a:t>(061-399-7521)</a:t>
            </a:r>
            <a:endParaRPr lang="ko-KR" altLang="en-US" b="1" spc="-150" dirty="0">
              <a:ln w="11430"/>
              <a:solidFill>
                <a:schemeClr val="bg1"/>
              </a:solidFill>
              <a:latin typeface="+mn-ea"/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7236296" y="1471500"/>
            <a:ext cx="1455677" cy="982571"/>
          </a:xfrm>
          <a:prstGeom prst="roundRect">
            <a:avLst/>
          </a:prstGeom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160BF9"/>
                </a:solidFill>
                <a:latin typeface="+mn-ea"/>
              </a:rPr>
              <a:t>한국산업</a:t>
            </a:r>
            <a:endParaRPr lang="en-US" altLang="ko-KR" b="1" dirty="0">
              <a:solidFill>
                <a:srgbClr val="160BF9"/>
              </a:solidFill>
              <a:latin typeface="+mn-ea"/>
            </a:endParaRPr>
          </a:p>
          <a:p>
            <a:pPr algn="ctr"/>
            <a:r>
              <a:rPr lang="ko-KR" altLang="en-US" b="1" dirty="0">
                <a:solidFill>
                  <a:srgbClr val="160BF9"/>
                </a:solidFill>
                <a:latin typeface="+mn-ea"/>
              </a:rPr>
              <a:t>기술진흥원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467544" y="5661248"/>
            <a:ext cx="81731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상기 일정은 </a:t>
            </a:r>
            <a:r>
              <a:rPr lang="ko-KR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변경될 수 있음</a:t>
            </a:r>
          </a:p>
          <a:p>
            <a:pPr fontAlgn="base"/>
            <a:r>
              <a:rPr lang="ko-KR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사업계획서 접수의 경우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온</a:t>
            </a:r>
            <a:r>
              <a:rPr lang="ko-KR" altLang="en-US" sz="1600" b="1" spc="-150" dirty="0" err="1">
                <a:latin typeface="+mn-ea"/>
              </a:rPr>
              <a:t>ㆍ</a:t>
            </a:r>
            <a:r>
              <a:rPr lang="ko-KR" alt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오프라인</a:t>
            </a:r>
            <a:r>
              <a:rPr lang="ko-KR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접수를 모두 마쳐야 최종 접수 완료</a:t>
            </a:r>
            <a:endParaRPr lang="ko-KR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5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68418" y="6309320"/>
            <a:ext cx="8440220" cy="46166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54250" algn="ctr"/>
            <a:r>
              <a:rPr lang="ko-KR" altLang="en-US" sz="2400" b="1" dirty="0" smtClean="0">
                <a:solidFill>
                  <a:schemeClr val="bg1"/>
                </a:solidFill>
              </a:rPr>
              <a:t>문의전화 </a:t>
            </a:r>
            <a:r>
              <a:rPr lang="en-US" altLang="ko-KR" sz="2400" b="1" dirty="0">
                <a:solidFill>
                  <a:schemeClr val="bg1"/>
                </a:solidFill>
              </a:rPr>
              <a:t>: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061-399-7521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35063" y="159023"/>
            <a:ext cx="243893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K-pass </a:t>
            </a: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접수방법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68418" y="874775"/>
            <a:ext cx="8440220" cy="5400600"/>
          </a:xfrm>
          <a:prstGeom prst="roundRect">
            <a:avLst>
              <a:gd name="adj" fmla="val 6404"/>
            </a:avLst>
          </a:prstGeom>
          <a:solidFill>
            <a:schemeClr val="bg2"/>
          </a:solidFill>
          <a:ln>
            <a:noFill/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sz="2000" b="1" dirty="0" smtClean="0">
                <a:solidFill>
                  <a:srgbClr val="160BF9"/>
                </a:solidFill>
                <a:latin typeface="HY견고딕" pitchFamily="18" charset="-127"/>
                <a:ea typeface="HY견고딕" pitchFamily="18" charset="-127"/>
              </a:rPr>
              <a:t> 신청기간 </a:t>
            </a:r>
            <a:endParaRPr lang="en-US" altLang="ko-KR" sz="2000" b="1" dirty="0" smtClean="0">
              <a:solidFill>
                <a:srgbClr val="160BF9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rgbClr val="F92313"/>
              </a:buClr>
              <a:buBlip>
                <a:blip r:embed="rId2"/>
              </a:buBlip>
            </a:pPr>
            <a:r>
              <a:rPr lang="ko-KR" altLang="en-US" b="1" dirty="0" smtClean="0">
                <a:solidFill>
                  <a:prstClr val="black"/>
                </a:solidFill>
              </a:rPr>
              <a:t>온라인 접수기간 </a:t>
            </a:r>
            <a:r>
              <a:rPr lang="en-US" altLang="ko-KR" b="1" dirty="0" smtClean="0">
                <a:solidFill>
                  <a:prstClr val="black"/>
                </a:solidFill>
              </a:rPr>
              <a:t>: 2018</a:t>
            </a:r>
            <a:r>
              <a:rPr lang="ko-KR" altLang="en-US" b="1" dirty="0" smtClean="0">
                <a:solidFill>
                  <a:prstClr val="black"/>
                </a:solidFill>
              </a:rPr>
              <a:t>년 </a:t>
            </a:r>
            <a:r>
              <a:rPr lang="en-US" altLang="ko-KR" b="1" dirty="0" smtClean="0">
                <a:solidFill>
                  <a:prstClr val="black"/>
                </a:solidFill>
              </a:rPr>
              <a:t>2</a:t>
            </a:r>
            <a:r>
              <a:rPr lang="ko-KR" altLang="en-US" b="1" dirty="0" smtClean="0">
                <a:solidFill>
                  <a:prstClr val="black"/>
                </a:solidFill>
              </a:rPr>
              <a:t>월 </a:t>
            </a:r>
            <a:r>
              <a:rPr lang="en-US" altLang="ko-KR" b="1" dirty="0" smtClean="0">
                <a:solidFill>
                  <a:prstClr val="black"/>
                </a:solidFill>
              </a:rPr>
              <a:t>20</a:t>
            </a:r>
            <a:r>
              <a:rPr lang="ko-KR" altLang="en-US" b="1" dirty="0" smtClean="0">
                <a:solidFill>
                  <a:prstClr val="black"/>
                </a:solidFill>
              </a:rPr>
              <a:t>일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화</a:t>
            </a:r>
            <a:r>
              <a:rPr lang="en-US" altLang="ko-KR" b="1" dirty="0" smtClean="0">
                <a:solidFill>
                  <a:prstClr val="black"/>
                </a:solidFill>
              </a:rPr>
              <a:t>) ~ 2</a:t>
            </a:r>
            <a:r>
              <a:rPr lang="ko-KR" altLang="en-US" b="1" dirty="0" smtClean="0">
                <a:solidFill>
                  <a:prstClr val="black"/>
                </a:solidFill>
              </a:rPr>
              <a:t>월 </a:t>
            </a:r>
            <a:r>
              <a:rPr lang="en-US" altLang="ko-KR" b="1" dirty="0" smtClean="0">
                <a:solidFill>
                  <a:prstClr val="black"/>
                </a:solidFill>
              </a:rPr>
              <a:t>27</a:t>
            </a:r>
            <a:r>
              <a:rPr lang="ko-KR" altLang="en-US" b="1" dirty="0" smtClean="0">
                <a:solidFill>
                  <a:prstClr val="black"/>
                </a:solidFill>
              </a:rPr>
              <a:t>일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화</a:t>
            </a:r>
            <a:r>
              <a:rPr lang="en-US" altLang="ko-KR" b="1" dirty="0" smtClean="0">
                <a:solidFill>
                  <a:prstClr val="black"/>
                </a:solidFill>
              </a:rPr>
              <a:t>), 18:00</a:t>
            </a:r>
          </a:p>
          <a:p>
            <a:pPr marL="285750" indent="-285750">
              <a:lnSpc>
                <a:spcPct val="150000"/>
              </a:lnSpc>
              <a:buClr>
                <a:srgbClr val="F92313"/>
              </a:buClr>
              <a:buBlip>
                <a:blip r:embed="rId2"/>
              </a:buBlip>
            </a:pPr>
            <a:r>
              <a:rPr lang="ko-KR" altLang="en-US" b="1" dirty="0" smtClean="0">
                <a:solidFill>
                  <a:prstClr val="black"/>
                </a:solidFill>
              </a:rPr>
              <a:t>신청서류 제출기간 </a:t>
            </a:r>
            <a:r>
              <a:rPr lang="en-US" altLang="ko-KR" b="1" dirty="0" smtClean="0">
                <a:solidFill>
                  <a:prstClr val="black"/>
                </a:solidFill>
              </a:rPr>
              <a:t>: 2018</a:t>
            </a:r>
            <a:r>
              <a:rPr lang="ko-KR" altLang="en-US" b="1" dirty="0" smtClean="0">
                <a:solidFill>
                  <a:prstClr val="black"/>
                </a:solidFill>
              </a:rPr>
              <a:t>년 </a:t>
            </a:r>
            <a:r>
              <a:rPr lang="en-US" altLang="ko-KR" b="1" dirty="0" smtClean="0">
                <a:solidFill>
                  <a:prstClr val="black"/>
                </a:solidFill>
              </a:rPr>
              <a:t>2</a:t>
            </a:r>
            <a:r>
              <a:rPr lang="ko-KR" altLang="en-US" b="1" dirty="0" smtClean="0">
                <a:solidFill>
                  <a:prstClr val="black"/>
                </a:solidFill>
              </a:rPr>
              <a:t>월 </a:t>
            </a:r>
            <a:r>
              <a:rPr lang="en-US" altLang="ko-KR" b="1" dirty="0" smtClean="0">
                <a:solidFill>
                  <a:prstClr val="black"/>
                </a:solidFill>
              </a:rPr>
              <a:t>21</a:t>
            </a:r>
            <a:r>
              <a:rPr lang="ko-KR" altLang="en-US" b="1" dirty="0" smtClean="0">
                <a:solidFill>
                  <a:prstClr val="black"/>
                </a:solidFill>
              </a:rPr>
              <a:t>일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수</a:t>
            </a:r>
            <a:r>
              <a:rPr lang="en-US" altLang="ko-KR" b="1" dirty="0" smtClean="0">
                <a:solidFill>
                  <a:prstClr val="black"/>
                </a:solidFill>
              </a:rPr>
              <a:t>) </a:t>
            </a:r>
            <a:r>
              <a:rPr lang="en-US" altLang="ko-KR" b="1" dirty="0">
                <a:solidFill>
                  <a:prstClr val="black"/>
                </a:solidFill>
              </a:rPr>
              <a:t>~ </a:t>
            </a:r>
            <a:r>
              <a:rPr lang="en-US" altLang="ko-KR" b="1" dirty="0" smtClean="0">
                <a:solidFill>
                  <a:prstClr val="black"/>
                </a:solidFill>
              </a:rPr>
              <a:t>2</a:t>
            </a:r>
            <a:r>
              <a:rPr lang="ko-KR" altLang="en-US" b="1" dirty="0" smtClean="0">
                <a:solidFill>
                  <a:prstClr val="black"/>
                </a:solidFill>
              </a:rPr>
              <a:t>월 </a:t>
            </a:r>
            <a:r>
              <a:rPr lang="en-US" altLang="ko-KR" b="1" dirty="0" smtClean="0">
                <a:solidFill>
                  <a:prstClr val="black"/>
                </a:solidFill>
              </a:rPr>
              <a:t>28</a:t>
            </a:r>
            <a:r>
              <a:rPr lang="ko-KR" altLang="en-US" b="1" dirty="0" smtClean="0">
                <a:solidFill>
                  <a:prstClr val="black"/>
                </a:solidFill>
              </a:rPr>
              <a:t>일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수</a:t>
            </a:r>
            <a:r>
              <a:rPr lang="en-US" altLang="ko-KR" b="1" dirty="0" smtClean="0">
                <a:solidFill>
                  <a:prstClr val="black"/>
                </a:solidFill>
              </a:rPr>
              <a:t>), 18:00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sz="2000" b="1" dirty="0" smtClean="0">
                <a:solidFill>
                  <a:srgbClr val="160BF9"/>
                </a:solidFill>
                <a:latin typeface="HY견고딕" pitchFamily="18" charset="-127"/>
                <a:ea typeface="HY견고딕" pitchFamily="18" charset="-127"/>
              </a:rPr>
              <a:t>신청방법</a:t>
            </a:r>
            <a:endParaRPr lang="en-US" altLang="ko-KR" sz="2000" b="1" dirty="0" smtClean="0">
              <a:solidFill>
                <a:srgbClr val="160BF9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rgbClr val="F92313"/>
              </a:buClr>
              <a:buBlip>
                <a:blip r:embed="rId2"/>
              </a:buBlip>
            </a:pPr>
            <a:r>
              <a:rPr lang="ko-KR" altLang="en-US" b="1" dirty="0" smtClean="0">
                <a:solidFill>
                  <a:prstClr val="black"/>
                </a:solidFill>
              </a:rPr>
              <a:t>온라인 접수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입력 후 접수증 및 요약서 출력</a:t>
            </a:r>
            <a:r>
              <a:rPr lang="en-US" altLang="ko-KR" b="1" dirty="0" smtClean="0">
                <a:solidFill>
                  <a:prstClr val="black"/>
                </a:solidFill>
              </a:rPr>
              <a:t>) -&gt; </a:t>
            </a:r>
            <a:r>
              <a:rPr lang="ko-KR" altLang="en-US" b="1" dirty="0" smtClean="0">
                <a:solidFill>
                  <a:prstClr val="black"/>
                </a:solidFill>
              </a:rPr>
              <a:t>신청서류 제출</a:t>
            </a:r>
            <a:r>
              <a:rPr lang="en-US" altLang="ko-KR" b="1" dirty="0" smtClean="0">
                <a:solidFill>
                  <a:prstClr val="black"/>
                </a:solidFill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</a:rPr>
              <a:t>방문제출</a:t>
            </a:r>
            <a:r>
              <a:rPr lang="en-US" altLang="ko-KR" b="1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Clr>
                <a:srgbClr val="F92313"/>
              </a:buClr>
              <a:buBlip>
                <a:blip r:embed="rId2"/>
              </a:buBlip>
            </a:pPr>
            <a:r>
              <a:rPr lang="ko-KR" altLang="en-US" b="1" dirty="0">
                <a:solidFill>
                  <a:schemeClr val="tx1"/>
                </a:solidFill>
              </a:rPr>
              <a:t>온라인 </a:t>
            </a:r>
            <a:r>
              <a:rPr lang="ko-KR" altLang="en-US" b="1" dirty="0" smtClean="0">
                <a:solidFill>
                  <a:prstClr val="black"/>
                </a:solidFill>
              </a:rPr>
              <a:t>접수처 </a:t>
            </a:r>
            <a:r>
              <a:rPr lang="en-US" altLang="ko-KR" b="1" dirty="0" smtClean="0">
                <a:solidFill>
                  <a:prstClr val="black"/>
                </a:solidFill>
              </a:rPr>
              <a:t>: </a:t>
            </a:r>
            <a:r>
              <a:rPr lang="en-US" altLang="ko-KR" b="1" dirty="0" smtClean="0">
                <a:solidFill>
                  <a:prstClr val="black"/>
                </a:solidFill>
                <a:hlinkClick r:id="rId3"/>
              </a:rPr>
              <a:t>http://www.k-pass.kr</a:t>
            </a:r>
            <a:r>
              <a:rPr lang="en-US" altLang="ko-KR" b="1" dirty="0" smtClean="0">
                <a:solidFill>
                  <a:prstClr val="black"/>
                </a:solidFill>
              </a:rPr>
              <a:t> </a:t>
            </a:r>
          </a:p>
          <a:p>
            <a:pPr>
              <a:lnSpc>
                <a:spcPct val="150000"/>
              </a:lnSpc>
              <a:buClr>
                <a:srgbClr val="F92313"/>
              </a:buClr>
            </a:pPr>
            <a:r>
              <a:rPr lang="en-US" altLang="ko-KR" b="1" dirty="0" smtClean="0">
                <a:solidFill>
                  <a:prstClr val="black"/>
                </a:solidFill>
              </a:rPr>
              <a:t>   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* 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온라인 접수마감일 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18:00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까지 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‘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완료 및 제출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’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하지 않은 경우 접수증 출력 불가하고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, ‘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접수증 출력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’</a:t>
            </a:r>
          </a:p>
          <a:p>
            <a:pPr>
              <a:lnSpc>
                <a:spcPct val="150000"/>
              </a:lnSpc>
              <a:buClr>
                <a:srgbClr val="F92313"/>
              </a:buClr>
            </a:pPr>
            <a:r>
              <a:rPr lang="en-US" altLang="ko-KR" sz="1600" b="1" spc="-150" dirty="0">
                <a:solidFill>
                  <a:prstClr val="black"/>
                </a:solidFill>
              </a:rPr>
              <a:t> </a:t>
            </a:r>
            <a:r>
              <a:rPr lang="en-US" altLang="ko-KR" sz="1600" b="1" spc="-150" dirty="0" smtClean="0">
                <a:solidFill>
                  <a:prstClr val="black"/>
                </a:solidFill>
              </a:rPr>
              <a:t>      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하지 않은 과제는 신청서류 접수 불가</a:t>
            </a:r>
            <a:endParaRPr lang="en-US" altLang="ko-KR" sz="1600" b="1" spc="-15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buClr>
                <a:srgbClr val="F92313"/>
              </a:buClr>
            </a:pPr>
            <a:r>
              <a:rPr lang="en-US" altLang="ko-KR" b="1" dirty="0" smtClean="0">
                <a:solidFill>
                  <a:prstClr val="black"/>
                </a:solidFill>
              </a:rPr>
              <a:t>   * </a:t>
            </a:r>
            <a:r>
              <a:rPr lang="ko-KR" altLang="en-US" sz="1600" b="1" spc="-150" dirty="0" smtClean="0">
                <a:solidFill>
                  <a:prstClr val="black"/>
                </a:solidFill>
              </a:rPr>
              <a:t>온라인 접수 시 필수사항을 </a:t>
            </a:r>
            <a:r>
              <a:rPr lang="ko-KR" altLang="en-US" sz="1600" b="1" spc="-150" dirty="0" err="1" smtClean="0">
                <a:solidFill>
                  <a:prstClr val="black"/>
                </a:solidFill>
              </a:rPr>
              <a:t>공란</a:t>
            </a:r>
            <a:r>
              <a:rPr lang="ko-KR" altLang="en-US" sz="1600" b="1" spc="-150" dirty="0" err="1" smtClean="0">
                <a:solidFill>
                  <a:schemeClr val="tx1"/>
                </a:solidFill>
                <a:latin typeface="+mn-ea"/>
              </a:rPr>
              <a:t>ㆍ허위로</a:t>
            </a:r>
            <a:r>
              <a:rPr lang="ko-KR" altLang="en-US" sz="1600" b="1" spc="-150" dirty="0" smtClean="0">
                <a:solidFill>
                  <a:schemeClr val="tx1"/>
                </a:solidFill>
                <a:latin typeface="+mn-ea"/>
              </a:rPr>
              <a:t> 작성한 경우</a:t>
            </a:r>
            <a:r>
              <a:rPr lang="en-US" altLang="ko-KR" sz="1600" b="1" spc="-15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b="1" spc="-150" dirty="0" smtClean="0">
                <a:solidFill>
                  <a:schemeClr val="tx1"/>
                </a:solidFill>
                <a:latin typeface="+mn-ea"/>
              </a:rPr>
              <a:t>사전검토에서 불이익이 있을 수 있음</a:t>
            </a:r>
            <a:endParaRPr lang="en-US" altLang="ko-KR" sz="1600" b="1" spc="-150" dirty="0" smtClean="0">
              <a:solidFill>
                <a:prstClr val="black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F92313"/>
              </a:buClr>
              <a:buBlip>
                <a:blip r:embed="rId2"/>
              </a:buBlip>
            </a:pPr>
            <a:r>
              <a:rPr lang="ko-KR" altLang="en-US" b="1" dirty="0" smtClean="0">
                <a:solidFill>
                  <a:prstClr val="black"/>
                </a:solidFill>
              </a:rPr>
              <a:t>온라인 </a:t>
            </a:r>
            <a:r>
              <a:rPr lang="ko-KR" altLang="en-US" b="1" dirty="0" smtClean="0">
                <a:solidFill>
                  <a:schemeClr val="tx1"/>
                </a:solidFill>
              </a:rPr>
              <a:t>접수 문의처 </a:t>
            </a:r>
            <a:r>
              <a:rPr lang="en-US" altLang="ko-KR" b="1" dirty="0" smtClean="0">
                <a:solidFill>
                  <a:schemeClr val="tx1"/>
                </a:solidFill>
              </a:rPr>
              <a:t>: 02-6009-4390</a:t>
            </a:r>
            <a:endParaRPr lang="en-US" altLang="ko-KR" b="1" dirty="0" smtClean="0">
              <a:solidFill>
                <a:prstClr val="black"/>
              </a:solidFill>
            </a:endParaRPr>
          </a:p>
          <a:p>
            <a:pPr marL="54000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b="1" spc="-150" dirty="0" smtClean="0">
                <a:solidFill>
                  <a:schemeClr val="tx1"/>
                </a:solidFill>
              </a:rPr>
              <a:t>온라인 접수 시 사업계획서 첨부가능 용량은 </a:t>
            </a:r>
            <a:r>
              <a:rPr lang="en-US" altLang="ko-KR" b="1" spc="-150" dirty="0" smtClean="0">
                <a:solidFill>
                  <a:schemeClr val="tx1"/>
                </a:solidFill>
              </a:rPr>
              <a:t>60MB</a:t>
            </a:r>
            <a:endParaRPr lang="en-US" altLang="ko-KR" b="1" spc="-150" dirty="0">
              <a:solidFill>
                <a:schemeClr val="tx1"/>
              </a:solidFill>
            </a:endParaRPr>
          </a:p>
          <a:p>
            <a:pPr marL="54000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b="1" spc="-150" dirty="0" smtClean="0">
                <a:solidFill>
                  <a:schemeClr val="tx1"/>
                </a:solidFill>
              </a:rPr>
              <a:t>서류 </a:t>
            </a:r>
            <a:r>
              <a:rPr lang="ko-KR" altLang="en-US" b="1" spc="-150" dirty="0" err="1" smtClean="0">
                <a:solidFill>
                  <a:schemeClr val="tx1"/>
                </a:solidFill>
              </a:rPr>
              <a:t>제출처</a:t>
            </a:r>
            <a:r>
              <a:rPr lang="ko-KR" altLang="en-US" b="1" spc="-150" dirty="0" smtClean="0">
                <a:solidFill>
                  <a:schemeClr val="tx1"/>
                </a:solidFill>
              </a:rPr>
              <a:t> </a:t>
            </a:r>
            <a:r>
              <a:rPr lang="en-US" altLang="ko-KR" b="1" spc="-150" dirty="0" smtClean="0">
                <a:solidFill>
                  <a:schemeClr val="tx1"/>
                </a:solidFill>
              </a:rPr>
              <a:t>:  </a:t>
            </a:r>
            <a:r>
              <a:rPr lang="ko-KR" altLang="en-US" b="1" spc="-150" dirty="0" err="1" smtClean="0">
                <a:solidFill>
                  <a:schemeClr val="tx1"/>
                </a:solidFill>
              </a:rPr>
              <a:t>전남지역사업평가단에</a:t>
            </a:r>
            <a:r>
              <a:rPr lang="ko-KR" altLang="en-US" b="1" spc="-150" dirty="0" smtClean="0"/>
              <a:t> </a:t>
            </a:r>
            <a:r>
              <a:rPr lang="ko-KR" altLang="en-US" b="1" spc="-150" dirty="0" smtClean="0">
                <a:solidFill>
                  <a:srgbClr val="0000FF"/>
                </a:solidFill>
              </a:rPr>
              <a:t>방문제출</a:t>
            </a:r>
            <a:r>
              <a:rPr lang="en-US" altLang="ko-KR" b="1" spc="-150" dirty="0" smtClean="0">
                <a:solidFill>
                  <a:srgbClr val="0000FF"/>
                </a:solidFill>
              </a:rPr>
              <a:t>(</a:t>
            </a:r>
            <a:r>
              <a:rPr lang="ko-KR" altLang="en-US" b="1" spc="-150" dirty="0" smtClean="0">
                <a:solidFill>
                  <a:srgbClr val="0000FF"/>
                </a:solidFill>
              </a:rPr>
              <a:t>레이저시스템산업지원센터 </a:t>
            </a:r>
            <a:r>
              <a:rPr lang="en-US" altLang="ko-KR" b="1" spc="-150" dirty="0" smtClean="0">
                <a:solidFill>
                  <a:srgbClr val="0000FF"/>
                </a:solidFill>
              </a:rPr>
              <a:t>2</a:t>
            </a:r>
            <a:r>
              <a:rPr lang="ko-KR" altLang="en-US" b="1" spc="-150" dirty="0" smtClean="0">
                <a:solidFill>
                  <a:srgbClr val="0000FF"/>
                </a:solidFill>
              </a:rPr>
              <a:t>층</a:t>
            </a:r>
            <a:r>
              <a:rPr lang="en-US" altLang="ko-KR" b="1" spc="-150" dirty="0" smtClean="0">
                <a:solidFill>
                  <a:srgbClr val="0000FF"/>
                </a:solidFill>
              </a:rPr>
              <a:t>)</a:t>
            </a:r>
          </a:p>
          <a:p>
            <a:pPr marL="54000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500" b="1" dirty="0" smtClean="0">
              <a:solidFill>
                <a:srgbClr val="0000FF"/>
              </a:solidFill>
            </a:endParaRPr>
          </a:p>
          <a:p>
            <a:pPr marL="540000" indent="-285750">
              <a:buFont typeface="Wingdings" pitchFamily="2" charset="2"/>
              <a:buChar char="Ø"/>
            </a:pPr>
            <a:r>
              <a:rPr lang="ko-KR" altLang="en-US" b="1" dirty="0">
                <a:solidFill>
                  <a:schemeClr val="tx1"/>
                </a:solidFill>
              </a:rPr>
              <a:t>우편 또는 택배를 통한 신청서류 접수 </a:t>
            </a:r>
            <a:r>
              <a:rPr lang="ko-KR" altLang="en-US" b="1" dirty="0" smtClean="0">
                <a:solidFill>
                  <a:schemeClr val="tx1"/>
                </a:solidFill>
              </a:rPr>
              <a:t>불가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44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204173" y="2060848"/>
            <a:ext cx="4471511" cy="461665"/>
            <a:chOff x="2843213" y="2781300"/>
            <a:chExt cx="4471511" cy="461665"/>
          </a:xfrm>
        </p:grpSpPr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2843213" y="2873405"/>
              <a:ext cx="215900" cy="215900"/>
              <a:chOff x="1791" y="1570"/>
              <a:chExt cx="227" cy="227"/>
            </a:xfrm>
          </p:grpSpPr>
          <p:sp>
            <p:nvSpPr>
              <p:cNvPr id="6" name="Oval 21"/>
              <p:cNvSpPr>
                <a:spLocks noChangeArrowheads="1"/>
              </p:cNvSpPr>
              <p:nvPr/>
            </p:nvSpPr>
            <p:spPr bwMode="auto">
              <a:xfrm>
                <a:off x="1791" y="1570"/>
                <a:ext cx="227" cy="227"/>
              </a:xfrm>
              <a:prstGeom prst="ellipse">
                <a:avLst/>
              </a:prstGeom>
              <a:solidFill>
                <a:schemeClr val="folHlink"/>
              </a:solidFill>
              <a:ln w="12700" cap="rnd" algn="ctr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7" name="Oval 22"/>
              <p:cNvSpPr>
                <a:spLocks noChangeArrowheads="1"/>
              </p:cNvSpPr>
              <p:nvPr/>
            </p:nvSpPr>
            <p:spPr bwMode="auto">
              <a:xfrm>
                <a:off x="1846" y="1628"/>
                <a:ext cx="117" cy="117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prstDash val="lg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</p:grpSp>
        <p:sp>
          <p:nvSpPr>
            <p:cNvPr id="5" name="Text Box 38"/>
            <p:cNvSpPr txBox="1">
              <a:spLocks noChangeArrowheads="1"/>
            </p:cNvSpPr>
            <p:nvPr/>
          </p:nvSpPr>
          <p:spPr bwMode="auto">
            <a:xfrm>
              <a:off x="3128963" y="2781300"/>
              <a:ext cx="4185761" cy="461665"/>
            </a:xfrm>
            <a:prstGeom prst="rect">
              <a:avLst/>
            </a:prstGeom>
            <a:noFill/>
            <a:ln w="76200" algn="ctr">
              <a:noFill/>
              <a:prstDash val="lgDash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latin typeface="HY견고딕" panose="02030600000101010101" pitchFamily="18" charset="-127"/>
                  <a:ea typeface="HY견고딕" panose="02030600000101010101" pitchFamily="18" charset="-127"/>
                </a:rPr>
                <a:t>평가지표 및 사업계획서 목차</a:t>
              </a:r>
              <a:endParaRPr lang="en-US" altLang="ko-KR" sz="24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2191597" y="2698660"/>
            <a:ext cx="4471511" cy="461665"/>
            <a:chOff x="2843213" y="3257550"/>
            <a:chExt cx="4471511" cy="461665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843213" y="3349655"/>
              <a:ext cx="215900" cy="215900"/>
              <a:chOff x="1791" y="1570"/>
              <a:chExt cx="227" cy="227"/>
            </a:xfrm>
          </p:grpSpPr>
          <p:sp>
            <p:nvSpPr>
              <p:cNvPr id="11" name="Oval 24"/>
              <p:cNvSpPr>
                <a:spLocks noChangeArrowheads="1"/>
              </p:cNvSpPr>
              <p:nvPr/>
            </p:nvSpPr>
            <p:spPr bwMode="auto">
              <a:xfrm>
                <a:off x="1791" y="1570"/>
                <a:ext cx="227" cy="227"/>
              </a:xfrm>
              <a:prstGeom prst="ellipse">
                <a:avLst/>
              </a:prstGeom>
              <a:solidFill>
                <a:schemeClr val="folHlink"/>
              </a:solidFill>
              <a:ln w="12700" cap="rnd" algn="ctr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1846" y="1628"/>
                <a:ext cx="117" cy="117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prstDash val="lg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</p:grpSp>
        <p:sp>
          <p:nvSpPr>
            <p:cNvPr id="10" name="Text Box 39"/>
            <p:cNvSpPr txBox="1">
              <a:spLocks noChangeArrowheads="1"/>
            </p:cNvSpPr>
            <p:nvPr/>
          </p:nvSpPr>
          <p:spPr bwMode="auto">
            <a:xfrm>
              <a:off x="3128963" y="3257550"/>
              <a:ext cx="4185761" cy="461665"/>
            </a:xfrm>
            <a:prstGeom prst="rect">
              <a:avLst/>
            </a:prstGeom>
            <a:noFill/>
            <a:ln w="76200" algn="ctr">
              <a:noFill/>
              <a:prstDash val="lgDash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latin typeface="HY견고딕" panose="02030600000101010101" pitchFamily="18" charset="-127"/>
                  <a:ea typeface="HY견고딕" panose="02030600000101010101" pitchFamily="18" charset="-127"/>
                </a:rPr>
                <a:t>제출서류 및 사업계획서 표지</a:t>
              </a:r>
              <a:endParaRPr lang="en-US" altLang="ko-KR" sz="24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2191597" y="3316360"/>
            <a:ext cx="4163735" cy="461665"/>
            <a:chOff x="2843213" y="3684588"/>
            <a:chExt cx="4163735" cy="461665"/>
          </a:xfrm>
        </p:grpSpPr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2843213" y="3776693"/>
              <a:ext cx="215900" cy="215900"/>
              <a:chOff x="1791" y="1570"/>
              <a:chExt cx="227" cy="227"/>
            </a:xfrm>
          </p:grpSpPr>
          <p:sp>
            <p:nvSpPr>
              <p:cNvPr id="16" name="Oval 27"/>
              <p:cNvSpPr>
                <a:spLocks noChangeArrowheads="1"/>
              </p:cNvSpPr>
              <p:nvPr/>
            </p:nvSpPr>
            <p:spPr bwMode="auto">
              <a:xfrm>
                <a:off x="1791" y="1570"/>
                <a:ext cx="227" cy="227"/>
              </a:xfrm>
              <a:prstGeom prst="ellipse">
                <a:avLst/>
              </a:prstGeom>
              <a:solidFill>
                <a:schemeClr val="folHlink"/>
              </a:solidFill>
              <a:ln w="12700" cap="rnd" algn="ctr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1846" y="1628"/>
                <a:ext cx="117" cy="117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prstDash val="lg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</p:grpSp>
        <p:sp>
          <p:nvSpPr>
            <p:cNvPr id="15" name="Text Box 40"/>
            <p:cNvSpPr txBox="1">
              <a:spLocks noChangeArrowheads="1"/>
            </p:cNvSpPr>
            <p:nvPr/>
          </p:nvSpPr>
          <p:spPr bwMode="auto">
            <a:xfrm>
              <a:off x="3128963" y="3684588"/>
              <a:ext cx="3877985" cy="461665"/>
            </a:xfrm>
            <a:prstGeom prst="rect">
              <a:avLst/>
            </a:prstGeom>
            <a:noFill/>
            <a:ln w="76200" algn="ctr">
              <a:noFill/>
              <a:prstDash val="lgDash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latin typeface="HY견고딕" panose="02030600000101010101" pitchFamily="18" charset="-127"/>
                  <a:ea typeface="HY견고딕" panose="02030600000101010101" pitchFamily="18" charset="-127"/>
                </a:rPr>
                <a:t>사업계획서 본문 작성 안내</a:t>
              </a:r>
              <a:endParaRPr lang="en-US" altLang="ko-KR" sz="24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2191597" y="3949769"/>
            <a:ext cx="1701522" cy="461665"/>
            <a:chOff x="2843213" y="3964994"/>
            <a:chExt cx="1701522" cy="461665"/>
          </a:xfrm>
        </p:grpSpPr>
        <p:grpSp>
          <p:nvGrpSpPr>
            <p:cNvPr id="19" name="Group 29"/>
            <p:cNvGrpSpPr>
              <a:grpSpLocks/>
            </p:cNvGrpSpPr>
            <p:nvPr/>
          </p:nvGrpSpPr>
          <p:grpSpPr bwMode="auto">
            <a:xfrm>
              <a:off x="2843213" y="4057099"/>
              <a:ext cx="215900" cy="215900"/>
              <a:chOff x="1791" y="1570"/>
              <a:chExt cx="227" cy="227"/>
            </a:xfrm>
          </p:grpSpPr>
          <p:sp>
            <p:nvSpPr>
              <p:cNvPr id="21" name="Oval 30"/>
              <p:cNvSpPr>
                <a:spLocks noChangeArrowheads="1"/>
              </p:cNvSpPr>
              <p:nvPr/>
            </p:nvSpPr>
            <p:spPr bwMode="auto">
              <a:xfrm>
                <a:off x="1791" y="1570"/>
                <a:ext cx="227" cy="227"/>
              </a:xfrm>
              <a:prstGeom prst="ellipse">
                <a:avLst/>
              </a:prstGeom>
              <a:solidFill>
                <a:schemeClr val="folHlink"/>
              </a:solidFill>
              <a:ln w="12700" cap="rnd" algn="ctr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22" name="Oval 31"/>
              <p:cNvSpPr>
                <a:spLocks noChangeArrowheads="1"/>
              </p:cNvSpPr>
              <p:nvPr/>
            </p:nvSpPr>
            <p:spPr bwMode="auto">
              <a:xfrm>
                <a:off x="1846" y="1628"/>
                <a:ext cx="117" cy="117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prstDash val="lg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2400" dirty="0"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</p:grpSp>
        <p:sp>
          <p:nvSpPr>
            <p:cNvPr id="20" name="Text Box 41"/>
            <p:cNvSpPr txBox="1">
              <a:spLocks noChangeArrowheads="1"/>
            </p:cNvSpPr>
            <p:nvPr/>
          </p:nvSpPr>
          <p:spPr bwMode="auto">
            <a:xfrm>
              <a:off x="3128963" y="3964994"/>
              <a:ext cx="1415772" cy="461665"/>
            </a:xfrm>
            <a:prstGeom prst="rect">
              <a:avLst/>
            </a:prstGeom>
            <a:noFill/>
            <a:ln w="76200" algn="ctr">
              <a:noFill/>
              <a:prstDash val="lgDash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latin typeface="HY견고딕" panose="02030600000101010101" pitchFamily="18" charset="-127"/>
                  <a:ea typeface="HY견고딕" panose="02030600000101010101" pitchFamily="18" charset="-127"/>
                </a:rPr>
                <a:t>추진일정</a:t>
              </a:r>
              <a:endPara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23" name="Text Box 46"/>
          <p:cNvSpPr txBox="1">
            <a:spLocks noChangeArrowheads="1"/>
          </p:cNvSpPr>
          <p:nvPr/>
        </p:nvSpPr>
        <p:spPr bwMode="auto">
          <a:xfrm>
            <a:off x="1419019" y="834310"/>
            <a:ext cx="1656224" cy="754053"/>
          </a:xfrm>
          <a:prstGeom prst="rect">
            <a:avLst/>
          </a:prstGeom>
          <a:noFill/>
          <a:ln w="76200" algn="ctr">
            <a:noFill/>
            <a:prstDash val="lg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ko-KR" altLang="en-US" sz="43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  차</a:t>
            </a:r>
            <a:endParaRPr lang="en-US" altLang="ko-KR" sz="43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240360" y="1226204"/>
            <a:ext cx="5903640" cy="45719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62000">
                <a:srgbClr val="FF0000">
                  <a:alpha val="82000"/>
                  <a:lumMod val="21000"/>
                </a:srgbClr>
              </a:gs>
              <a:gs pos="75000">
                <a:srgbClr val="FF8200">
                  <a:alpha val="2200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48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535063" y="159023"/>
            <a:ext cx="420499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평가지표 및 사업계획서 목차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28657"/>
              </p:ext>
            </p:extLst>
          </p:nvPr>
        </p:nvGraphicFramePr>
        <p:xfrm>
          <a:off x="251520" y="1268416"/>
          <a:ext cx="8712967" cy="5256927"/>
        </p:xfrm>
        <a:graphic>
          <a:graphicData uri="http://schemas.openxmlformats.org/drawingml/2006/table">
            <a:tbl>
              <a:tblPr/>
              <a:tblGrid>
                <a:gridCol w="886065"/>
                <a:gridCol w="2779642"/>
                <a:gridCol w="798789"/>
                <a:gridCol w="1440160"/>
                <a:gridCol w="2808311"/>
              </a:tblGrid>
              <a:tr h="26028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Arial" pitchFamily="34" charset="0"/>
                        </a:rPr>
                        <a:t>사업계획서 목차</a:t>
                      </a:r>
                      <a:endParaRPr lang="ko-KR" altLang="en-US" sz="14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평가사항</a:t>
                      </a:r>
                      <a:r>
                        <a:rPr lang="en-US" altLang="ko-KR" sz="1400" b="1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(2018</a:t>
                      </a:r>
                      <a:r>
                        <a:rPr lang="ko-KR" altLang="en-US" sz="1400" b="1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년도 기준</a:t>
                      </a:r>
                      <a:r>
                        <a:rPr lang="en-US" altLang="ko-KR" sz="1400" b="1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02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세부목차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평가항목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세부항목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평가항목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59C"/>
                    </a:solidFill>
                  </a:tcPr>
                </a:tc>
              </a:tr>
              <a:tr h="638816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기술개발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계획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1.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기술개발 개요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경영능력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및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기술성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기술개발 개요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▪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사업목적과의 </a:t>
                      </a:r>
                      <a:r>
                        <a:rPr lang="ko-KR" altLang="en-US" sz="1200" b="1" kern="0" spc="0" dirty="0" err="1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부합성</a:t>
                      </a: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기존 개발방법과 차별성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기존 기술 또는 제품의</a:t>
                      </a:r>
                      <a:r>
                        <a:rPr lang="ko-KR" altLang="en-US" sz="1200" b="1" kern="0" spc="0" baseline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 문제점 인식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6388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경험 및 사전기획 준비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사전준비 및 능력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사전준비 과정이 우수한가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최근 기술개발 실적이 우수하고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핵심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 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우수기술을 보유하였는가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446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추진체계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추진체계 및 연구자원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성공적으로 수행 할 수 있도록 구성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참여기관별 담당기술개발 내용 및 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 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역할분담 명확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참여연구원 구성 및 역할분담 적절성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수행기관의 역량과 능력 보유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6048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4.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연구자원 현황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323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5.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최종목표 및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개발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내용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목표 및 추진내용</a:t>
                      </a: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</a:t>
                      </a:r>
                      <a:r>
                        <a:rPr lang="ko-KR" altLang="en-US" sz="1200" b="1" kern="0" spc="0" dirty="0" err="1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측정가능한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 정량적 목표와 방법 제시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과제 목표가 질적으로 우수한가</a:t>
                      </a: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455304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사업화 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전략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및 </a:t>
                      </a:r>
                      <a:endParaRPr lang="en-US" altLang="ko-KR" sz="12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기대효과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1.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사업화 계획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</a:rPr>
                        <a:t>사업성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사업화계획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▪ 사업화 관련 전문가 참여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▪ 사업화 가능성 및 수준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389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기대효과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</a:rPr>
                        <a:t>매출효과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매출목표 설정 타당성 및 가능성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225868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1.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총 사업비</a:t>
                      </a: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사업비</a:t>
                      </a:r>
                      <a:endParaRPr lang="ko-KR" altLang="en-US" sz="1200" b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사업비 편성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사업비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편성의 적정성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22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 </a:t>
                      </a: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당해연도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사업비 </a:t>
                      </a: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비목별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세부내역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2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국비 배분 및 민간부담금 분담내역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868">
                <a:tc rowSpan="2" gridSpan="2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31067" marR="31067" marT="8589" marB="858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/>
                        <a:t>일자리 </a:t>
                      </a:r>
                      <a:endParaRPr lang="en-US" altLang="ko-KR" sz="1200" b="1" dirty="0" smtClean="0"/>
                    </a:p>
                    <a:p>
                      <a:pPr algn="ctr" latinLnBrk="1"/>
                      <a:r>
                        <a:rPr lang="ko-KR" altLang="en-US" sz="1200" b="1" dirty="0" smtClean="0"/>
                        <a:t>평가</a:t>
                      </a:r>
                      <a:endParaRPr lang="ko-KR" altLang="en-US" sz="1200" b="1" dirty="0"/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/>
                        <a:t>일자리의 질</a:t>
                      </a:r>
                      <a:endParaRPr lang="ko-KR" altLang="en-US" sz="1200" b="1" dirty="0"/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kern="0" spc="-10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미래성과공유 협약</a:t>
                      </a:r>
                      <a:r>
                        <a:rPr lang="en-US" altLang="ko-KR" sz="1200" b="1" kern="0" spc="-10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,</a:t>
                      </a:r>
                      <a:r>
                        <a:rPr lang="en-US" altLang="ko-KR" sz="1200" b="1" kern="0" spc="-100" baseline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 - - - , </a:t>
                      </a:r>
                      <a:r>
                        <a:rPr lang="ko-KR" altLang="en-US" sz="1200" b="1" kern="0" spc="-100" baseline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근로시간 단축 등</a:t>
                      </a:r>
                      <a:endParaRPr lang="ko-KR" altLang="en-US" sz="1200" b="1" dirty="0"/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  <a:tr h="22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/>
                        <a:t>일자리의 양</a:t>
                      </a:r>
                      <a:endParaRPr lang="ko-KR" altLang="en-US" sz="1200" b="1" dirty="0"/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kern="0" spc="-10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▪ 고용증가 및 고용증가율</a:t>
                      </a:r>
                      <a:endParaRPr lang="ko-KR" altLang="en-US" sz="1200" b="1" dirty="0"/>
                    </a:p>
                  </a:txBody>
                  <a:tcPr marL="31067" marR="31067" marT="8589" marB="858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DD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대각선 방향의 모서리가 둥근 사각형 15"/>
          <p:cNvSpPr/>
          <p:nvPr/>
        </p:nvSpPr>
        <p:spPr>
          <a:xfrm flipH="1">
            <a:off x="755576" y="1556792"/>
            <a:ext cx="8024840" cy="5086918"/>
          </a:xfrm>
          <a:prstGeom prst="round2DiagRect">
            <a:avLst>
              <a:gd name="adj1" fmla="val 0"/>
              <a:gd name="adj2" fmla="val 0"/>
            </a:avLst>
          </a:prstGeom>
          <a:noFill/>
          <a:ln w="889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58904" y="1700808"/>
            <a:ext cx="794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6000" indent="-127000" defTabSz="1330325" eaLnBrk="0" latinLnBrk="0" hangingPunct="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사업계획서  및  제출서류  양식  준용하여  서식에  따라  제출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/>
            </a:r>
            <a:b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</a:b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온라인  서류  접수 시  사업계획서  첨부가능  용량은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60MB)</a:t>
            </a:r>
          </a:p>
          <a:p>
            <a:pPr marL="126000" indent="-127000" defTabSz="1330325" eaLnBrk="0" latinLnBrk="0" hangingPunct="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신청자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기업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대표자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총괄책임자  등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는  채무불이행  등  신용조회에  동의한  것으로  간주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제출서류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535063" y="159023"/>
            <a:ext cx="214033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제출서류 안내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07600" y="1124744"/>
            <a:ext cx="3959459" cy="426159"/>
            <a:chOff x="467544" y="1124744"/>
            <a:chExt cx="3959459" cy="426159"/>
          </a:xfrm>
        </p:grpSpPr>
        <p:grpSp>
          <p:nvGrpSpPr>
            <p:cNvPr id="32" name="그룹 84"/>
            <p:cNvGrpSpPr/>
            <p:nvPr/>
          </p:nvGrpSpPr>
          <p:grpSpPr>
            <a:xfrm>
              <a:off x="467544" y="1124744"/>
              <a:ext cx="3959459" cy="426159"/>
              <a:chOff x="469465" y="1674340"/>
              <a:chExt cx="4007925" cy="354747"/>
            </a:xfrm>
          </p:grpSpPr>
          <p:sp>
            <p:nvSpPr>
              <p:cNvPr id="33" name="AutoShape 55"/>
              <p:cNvSpPr>
                <a:spLocks noChangeArrowheads="1"/>
              </p:cNvSpPr>
              <p:nvPr/>
            </p:nvSpPr>
            <p:spPr bwMode="auto">
              <a:xfrm>
                <a:off x="469465" y="1674340"/>
                <a:ext cx="4007925" cy="354747"/>
              </a:xfrm>
              <a:prstGeom prst="roundRect">
                <a:avLst>
                  <a:gd name="adj" fmla="val 0"/>
                </a:avLst>
              </a:prstGeom>
              <a:solidFill>
                <a:srgbClr val="0070C0"/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20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4" name="자유형 33"/>
              <p:cNvSpPr/>
              <p:nvPr/>
            </p:nvSpPr>
            <p:spPr>
              <a:xfrm>
                <a:off x="483181" y="1682496"/>
                <a:ext cx="922421" cy="346220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1000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sp>
          <p:nvSpPr>
            <p:cNvPr id="35" name="제목 114"/>
            <p:cNvSpPr txBox="1">
              <a:spLocks/>
            </p:cNvSpPr>
            <p:nvPr/>
          </p:nvSpPr>
          <p:spPr>
            <a:xfrm>
              <a:off x="499772" y="1199332"/>
              <a:ext cx="3906542" cy="26796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기술개발사업 제출서류</a:t>
              </a:r>
              <a:endParaRPr lang="ko-KR" altLang="en-US" sz="20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pic>
        <p:nvPicPr>
          <p:cNvPr id="38" name="그림 37" descr="Biz Pl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3229" y="5562450"/>
            <a:ext cx="3169251" cy="122413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658904" y="3140968"/>
            <a:ext cx="8017552" cy="333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접수증 및 사업계획서 </a:t>
            </a:r>
            <a:r>
              <a:rPr lang="en-US" altLang="ko-KR" b="1" dirty="0" smtClean="0">
                <a:latin typeface="+mn-ea"/>
              </a:rPr>
              <a:t>10</a:t>
            </a:r>
            <a:r>
              <a:rPr lang="ko-KR" altLang="en-US" b="1" dirty="0" smtClean="0">
                <a:latin typeface="+mn-ea"/>
              </a:rPr>
              <a:t>부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원본 </a:t>
            </a:r>
            <a:r>
              <a:rPr lang="en-US" altLang="ko-KR" b="1" dirty="0" smtClean="0">
                <a:latin typeface="+mn-ea"/>
              </a:rPr>
              <a:t>1, </a:t>
            </a:r>
            <a:r>
              <a:rPr lang="ko-KR" altLang="en-US" b="1" dirty="0" smtClean="0">
                <a:latin typeface="+mn-ea"/>
              </a:rPr>
              <a:t>사본 </a:t>
            </a:r>
            <a:r>
              <a:rPr lang="en-US" altLang="ko-KR" b="1" dirty="0" smtClean="0">
                <a:latin typeface="+mn-ea"/>
              </a:rPr>
              <a:t>9)</a:t>
            </a: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주관기관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참여기관의 법인등기부등본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사업자등록증 사본 각 </a:t>
            </a:r>
            <a:r>
              <a:rPr lang="en-US" altLang="ko-KR" b="1" dirty="0" smtClean="0">
                <a:latin typeface="+mn-ea"/>
              </a:rPr>
              <a:t>1</a:t>
            </a:r>
            <a:r>
              <a:rPr lang="ko-KR" altLang="en-US" b="1" dirty="0" smtClean="0">
                <a:latin typeface="+mn-ea"/>
              </a:rPr>
              <a:t>부</a:t>
            </a:r>
            <a:endParaRPr lang="en-US" altLang="ko-KR" b="1" dirty="0" smtClean="0">
              <a:latin typeface="+mn-ea"/>
            </a:endParaRP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수행기관 대표의 참여의사 확인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참여자의 개인정보 이용 동의서 및 청렴서약서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기업재무상황 및 신용정보 확인용</a:t>
            </a:r>
            <a:r>
              <a:rPr lang="en-US" altLang="ko-KR" b="1" dirty="0" smtClean="0">
                <a:latin typeface="+mn-ea"/>
              </a:rPr>
              <a:t>) 1</a:t>
            </a:r>
            <a:r>
              <a:rPr lang="ko-KR" altLang="en-US" b="1" dirty="0" smtClean="0">
                <a:latin typeface="+mn-ea"/>
              </a:rPr>
              <a:t>부</a:t>
            </a:r>
            <a:endParaRPr lang="en-US" altLang="ko-KR" b="1" dirty="0" smtClean="0">
              <a:latin typeface="+mn-ea"/>
            </a:endParaRP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주관기관 및 참여기관의 신청자격 적정성 확인서 각 </a:t>
            </a:r>
            <a:r>
              <a:rPr lang="en-US" altLang="ko-KR" b="1" dirty="0" smtClean="0">
                <a:latin typeface="+mn-ea"/>
              </a:rPr>
              <a:t>1</a:t>
            </a:r>
            <a:r>
              <a:rPr lang="ko-KR" altLang="en-US" b="1" dirty="0" smtClean="0">
                <a:latin typeface="+mn-ea"/>
              </a:rPr>
              <a:t>부</a:t>
            </a:r>
            <a:endParaRPr lang="en-US" altLang="ko-KR" b="1" dirty="0" smtClean="0">
              <a:latin typeface="+mn-ea"/>
            </a:endParaRP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신규평가 우대 및 감점 신청</a:t>
            </a:r>
            <a:r>
              <a:rPr lang="en-US" altLang="ko-KR" b="1" dirty="0" smtClean="0">
                <a:latin typeface="+mn-ea"/>
              </a:rPr>
              <a:t>/</a:t>
            </a:r>
            <a:r>
              <a:rPr lang="ko-KR" altLang="en-US" b="1" dirty="0" smtClean="0">
                <a:latin typeface="+mn-ea"/>
              </a:rPr>
              <a:t>확인서 </a:t>
            </a:r>
            <a:r>
              <a:rPr lang="en-US" altLang="ko-KR" b="1" dirty="0" smtClean="0">
                <a:latin typeface="+mn-ea"/>
              </a:rPr>
              <a:t>1</a:t>
            </a:r>
            <a:r>
              <a:rPr lang="ko-KR" altLang="en-US" b="1" dirty="0" smtClean="0">
                <a:latin typeface="+mn-ea"/>
              </a:rPr>
              <a:t>부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증빙서류 첨부 필수</a:t>
            </a:r>
            <a:r>
              <a:rPr lang="en-US" altLang="ko-KR" b="1" dirty="0" smtClean="0">
                <a:latin typeface="+mn-ea"/>
              </a:rPr>
              <a:t>)</a:t>
            </a: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smtClean="0">
                <a:latin typeface="+mn-ea"/>
              </a:rPr>
              <a:t>최근 </a:t>
            </a:r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개년도 결산 재무제표</a:t>
            </a:r>
            <a:endParaRPr lang="en-US" altLang="ko-KR" b="1" dirty="0" smtClean="0">
              <a:latin typeface="+mn-ea"/>
            </a:endParaRPr>
          </a:p>
          <a:p>
            <a:pPr marL="285750" indent="-285750">
              <a:lnSpc>
                <a:spcPts val="23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ko-KR" altLang="en-US" b="1" dirty="0" err="1" smtClean="0">
                <a:latin typeface="+mn-ea"/>
              </a:rPr>
              <a:t>최근년도</a:t>
            </a:r>
            <a:r>
              <a:rPr lang="ko-KR" altLang="en-US" b="1" dirty="0" smtClean="0">
                <a:latin typeface="+mn-ea"/>
              </a:rPr>
              <a:t> 국세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지방세 납세증명서</a:t>
            </a:r>
            <a:endParaRPr lang="en-US" altLang="ko-KR" b="1" dirty="0" smtClean="0">
              <a:latin typeface="+mn-ea"/>
            </a:endParaRPr>
          </a:p>
          <a:p>
            <a:pPr marL="285750" indent="-285750">
              <a:lnSpc>
                <a:spcPts val="2300"/>
              </a:lnSpc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ko-KR" altLang="en-US" b="1" dirty="0" smtClean="0">
                <a:latin typeface="+mn-ea"/>
              </a:rPr>
              <a:t>해당 시 제출</a:t>
            </a:r>
            <a:r>
              <a:rPr lang="en-US" altLang="ko-KR" b="1" dirty="0" smtClean="0">
                <a:latin typeface="+mn-ea"/>
              </a:rPr>
              <a:t> </a:t>
            </a:r>
          </a:p>
          <a:p>
            <a:pPr>
              <a:lnSpc>
                <a:spcPts val="2300"/>
              </a:lnSpc>
              <a:buClr>
                <a:srgbClr val="0070C0"/>
              </a:buClr>
            </a:pPr>
            <a:r>
              <a:rPr lang="ko-KR" altLang="en-US" b="1" dirty="0" smtClean="0">
                <a:latin typeface="+mn-ea"/>
              </a:rPr>
              <a:t>   </a:t>
            </a:r>
            <a:r>
              <a:rPr lang="en-US" altLang="ko-KR" b="1" dirty="0" smtClean="0">
                <a:latin typeface="+mn-ea"/>
              </a:rPr>
              <a:t>- </a:t>
            </a:r>
            <a:r>
              <a:rPr lang="ko-KR" altLang="en-US" b="1" dirty="0" smtClean="0">
                <a:latin typeface="+mn-ea"/>
              </a:rPr>
              <a:t>일자리 안정자금 선정 증빙자료</a:t>
            </a:r>
            <a:endParaRPr lang="en-US" altLang="ko-KR" b="1" dirty="0" smtClean="0">
              <a:latin typeface="+mn-ea"/>
            </a:endParaRPr>
          </a:p>
          <a:p>
            <a:pPr>
              <a:lnSpc>
                <a:spcPts val="2300"/>
              </a:lnSpc>
              <a:buClr>
                <a:srgbClr val="0070C0"/>
              </a:buClr>
            </a:pPr>
            <a:r>
              <a:rPr lang="en-US" altLang="ko-KR" b="1" dirty="0" smtClean="0">
                <a:latin typeface="+mn-ea"/>
              </a:rPr>
              <a:t>   - TIPS, VC, </a:t>
            </a:r>
            <a:r>
              <a:rPr lang="ko-KR" altLang="en-US" b="1" dirty="0" smtClean="0">
                <a:latin typeface="+mn-ea"/>
              </a:rPr>
              <a:t>엔젤 등 민간투자 유치 관련 증빙자료</a:t>
            </a:r>
            <a:r>
              <a:rPr lang="en-US" altLang="ko-KR" b="1" dirty="0" smtClean="0">
                <a:latin typeface="+mn-ea"/>
              </a:rPr>
              <a:t>, </a:t>
            </a:r>
            <a:r>
              <a:rPr lang="ko-KR" altLang="en-US" b="1" dirty="0" smtClean="0">
                <a:latin typeface="+mn-ea"/>
              </a:rPr>
              <a:t>기</a:t>
            </a:r>
            <a:r>
              <a:rPr lang="ko-KR" altLang="en-US" b="1" dirty="0">
                <a:latin typeface="+mn-ea"/>
              </a:rPr>
              <a:t>타</a:t>
            </a:r>
            <a:endParaRPr lang="en-US" altLang="ko-KR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대각선 방향의 모서리가 둥근 사각형 15"/>
          <p:cNvSpPr/>
          <p:nvPr/>
        </p:nvSpPr>
        <p:spPr>
          <a:xfrm flipH="1">
            <a:off x="507600" y="1556792"/>
            <a:ext cx="8312872" cy="4896544"/>
          </a:xfrm>
          <a:prstGeom prst="round2DiagRect">
            <a:avLst>
              <a:gd name="adj1" fmla="val 0"/>
              <a:gd name="adj2" fmla="val 0"/>
            </a:avLst>
          </a:prstGeom>
          <a:noFill/>
          <a:ln w="8890">
            <a:solidFill>
              <a:srgbClr val="248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58904" y="1743581"/>
            <a:ext cx="8161568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접수번호    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전산 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접수시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부여된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“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접수번호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”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기재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err="1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주력산업명</a:t>
            </a:r>
            <a:r>
              <a:rPr lang="ko-KR" altLang="en-US" sz="16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  </a:t>
            </a:r>
            <a:r>
              <a:rPr lang="en-US" altLang="ko-KR" sz="16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: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본 양식 내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[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별표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1]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의 주력산업분야를 기재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(ex.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</a:rPr>
              <a:t> 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기술분류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Code: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자사의 한국표준산업분류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(KSIC) 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세세분류업종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코드 기재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공고구분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‘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자유공모형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’, ‘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품목지정형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’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또는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‘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지정공모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’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중 해당사항에 체크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과  제  명   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과제명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국문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영문  기재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주관기관   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기존 과제 수행기관의 경우 전산</a:t>
            </a:r>
            <a:r>
              <a:rPr lang="en-US" altLang="ko-KR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(k-pass)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상의 기관 정보를 최신 정보로 갱신</a:t>
            </a:r>
            <a:endParaRPr lang="en-US" altLang="ko-KR" sz="16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defRPr/>
            </a:pPr>
            <a:r>
              <a:rPr lang="en-US" altLang="ko-KR" sz="16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    - </a:t>
            </a:r>
            <a:r>
              <a:rPr lang="ko-KR" altLang="en-US" sz="14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주관기관명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 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사업자등록번호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사업자등록증  기준</a:t>
            </a:r>
            <a:r>
              <a:rPr lang="en-US" altLang="ko-KR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),  </a:t>
            </a:r>
            <a:r>
              <a:rPr lang="ko-KR" altLang="en-US" sz="14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주소  등을  기재</a:t>
            </a:r>
            <a:r>
              <a:rPr lang="en-US" altLang="ko-KR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최신정보</a:t>
            </a:r>
            <a:r>
              <a:rPr lang="en-US" altLang="ko-KR" sz="14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총괄책임자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총괄책임자의  </a:t>
            </a:r>
            <a:r>
              <a:rPr lang="ko-KR" altLang="en-US" sz="1600" b="1" kern="0" spc="-150" dirty="0" err="1" smtClean="0">
                <a:solidFill>
                  <a:srgbClr val="0070C0"/>
                </a:solidFill>
                <a:latin typeface="+mj-ea"/>
                <a:ea typeface="+mj-ea"/>
              </a:rPr>
              <a:t>인적사항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 및  연락처  등을  기재</a:t>
            </a:r>
            <a:r>
              <a:rPr lang="en-US" altLang="ko-KR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(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최신정보</a:t>
            </a:r>
            <a:r>
              <a:rPr lang="en-US" altLang="ko-KR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총수행기간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en-US" altLang="ko-KR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2018. 4. 1  ~ 2019. 12. 31 (</a:t>
            </a:r>
            <a:r>
              <a:rPr lang="ko-KR" altLang="en-US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다년</a:t>
            </a:r>
            <a:r>
              <a:rPr lang="en-US" altLang="ko-KR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) </a:t>
            </a:r>
            <a:r>
              <a:rPr lang="ko-KR" altLang="en-US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기재</a:t>
            </a:r>
            <a:endParaRPr lang="en-US" altLang="ko-KR" sz="1600" b="1" kern="0" spc="-150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err="1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당해연도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수행기간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en-US" altLang="ko-KR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2018. 4. 1  ~ </a:t>
            </a:r>
            <a:r>
              <a:rPr lang="en-US" altLang="ko-KR" sz="1600" b="1" kern="0" spc="-150" dirty="0">
                <a:solidFill>
                  <a:schemeClr val="tx2"/>
                </a:solidFill>
                <a:latin typeface="+mj-ea"/>
              </a:rPr>
              <a:t>2018. </a:t>
            </a:r>
            <a:r>
              <a:rPr lang="en-US" altLang="ko-KR" sz="1600" b="1" kern="0" spc="-150" dirty="0" smtClean="0">
                <a:solidFill>
                  <a:schemeClr val="tx2"/>
                </a:solidFill>
                <a:latin typeface="+mj-ea"/>
              </a:rPr>
              <a:t>12. 31 </a:t>
            </a:r>
            <a:r>
              <a:rPr lang="en-US" altLang="ko-KR" sz="1600" b="1" kern="0" spc="-150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  업  비   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수행기간에  소요되는  사업비를  지방비  및  민간부담금을  구분하여  작성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                       </a:t>
            </a: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참여기관     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: 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세부과제에 참여하는 모든  기관의  </a:t>
            </a:r>
            <a:r>
              <a:rPr lang="ko-KR" altLang="en-US" sz="1600" b="1" kern="0" spc="-300" dirty="0" err="1" smtClean="0">
                <a:solidFill>
                  <a:srgbClr val="0070C0"/>
                </a:solidFill>
                <a:latin typeface="+mj-ea"/>
                <a:ea typeface="+mj-ea"/>
              </a:rPr>
              <a:t>기관명</a:t>
            </a:r>
            <a:r>
              <a:rPr lang="en-US" altLang="ko-KR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, 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책임자</a:t>
            </a:r>
            <a:r>
              <a:rPr lang="en-US" altLang="ko-KR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,  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전화번호 등을  기재</a:t>
            </a:r>
            <a:r>
              <a:rPr lang="en-US" altLang="ko-KR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최신정보</a:t>
            </a:r>
            <a:r>
              <a:rPr lang="en-US" altLang="ko-KR" sz="1600" b="1" kern="0" spc="-300" dirty="0" smtClean="0"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600" b="1" kern="0" spc="-3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고용창출    </a:t>
            </a:r>
            <a:r>
              <a:rPr lang="en-US" altLang="ko-KR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:   ‘</a:t>
            </a:r>
            <a:r>
              <a:rPr lang="ko-KR" altLang="en-US" sz="1600" b="1" kern="0" spc="-150" dirty="0" err="1" smtClean="0">
                <a:solidFill>
                  <a:srgbClr val="0070C0"/>
                </a:solidFill>
                <a:latin typeface="+mj-ea"/>
                <a:ea typeface="+mj-ea"/>
              </a:rPr>
              <a:t>고용창출형</a:t>
            </a:r>
            <a:r>
              <a:rPr lang="en-US" altLang="ko-KR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’ 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과제지원이므로 해당 과제에서 </a:t>
            </a:r>
            <a:r>
              <a:rPr lang="ko-KR" altLang="en-US" sz="1600" b="1" kern="0" spc="-150" dirty="0" err="1" smtClean="0">
                <a:solidFill>
                  <a:srgbClr val="0070C0"/>
                </a:solidFill>
                <a:latin typeface="+mj-ea"/>
                <a:ea typeface="+mj-ea"/>
              </a:rPr>
              <a:t>당해연도</a:t>
            </a:r>
            <a:r>
              <a:rPr lang="ko-KR" altLang="en-US" sz="1600" b="1" kern="0" spc="-150" dirty="0" smtClean="0">
                <a:solidFill>
                  <a:srgbClr val="0070C0"/>
                </a:solidFill>
                <a:latin typeface="+mj-ea"/>
                <a:ea typeface="+mj-ea"/>
              </a:rPr>
              <a:t> 또는 총 수행기간 채용예정인원 기재</a:t>
            </a:r>
            <a:endParaRPr lang="en-US" altLang="ko-KR" sz="1600" b="1" kern="0" spc="-150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ts val="16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latin typeface="+mj-ea"/>
                <a:ea typeface="+mj-ea"/>
              </a:rPr>
              <a:t>실무담당자</a:t>
            </a:r>
            <a:r>
              <a:rPr lang="en-US" altLang="ko-KR" sz="1600" b="1" kern="0" spc="-150" dirty="0" smtClean="0"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latin typeface="+mj-ea"/>
                <a:ea typeface="+mj-ea"/>
              </a:rPr>
              <a:t>보안등급</a:t>
            </a:r>
            <a:r>
              <a:rPr lang="en-US" altLang="ko-KR" sz="1600" b="1" kern="0" spc="-150" dirty="0" smtClean="0"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latin typeface="+mj-ea"/>
                <a:ea typeface="+mj-ea"/>
              </a:rPr>
              <a:t>핵심키워드</a:t>
            </a:r>
            <a:r>
              <a:rPr lang="en-US" altLang="ko-KR" sz="1600" b="1" kern="0" spc="-150" dirty="0" smtClean="0"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latin typeface="+mj-ea"/>
                <a:ea typeface="+mj-ea"/>
              </a:rPr>
              <a:t>고용창출</a:t>
            </a:r>
            <a:r>
              <a:rPr lang="en-US" altLang="ko-KR" sz="1600" b="1" kern="0" spc="-150" dirty="0" smtClean="0"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latin typeface="+mj-ea"/>
                <a:ea typeface="+mj-ea"/>
              </a:rPr>
              <a:t>주관기관장 및 총괄책임자 날인</a:t>
            </a:r>
            <a:endParaRPr lang="en-US" altLang="ko-KR" sz="1600" b="1" kern="0" spc="-150" dirty="0" smtClean="0"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535063" y="159023"/>
            <a:ext cx="389722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사업계획서 표지 작성 안내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grpSp>
        <p:nvGrpSpPr>
          <p:cNvPr id="2" name="그룹 35"/>
          <p:cNvGrpSpPr/>
          <p:nvPr/>
        </p:nvGrpSpPr>
        <p:grpSpPr>
          <a:xfrm>
            <a:off x="507600" y="1124744"/>
            <a:ext cx="3959459" cy="426159"/>
            <a:chOff x="467544" y="1124744"/>
            <a:chExt cx="3959459" cy="426159"/>
          </a:xfrm>
        </p:grpSpPr>
        <p:grpSp>
          <p:nvGrpSpPr>
            <p:cNvPr id="3" name="그룹 84"/>
            <p:cNvGrpSpPr/>
            <p:nvPr/>
          </p:nvGrpSpPr>
          <p:grpSpPr>
            <a:xfrm>
              <a:off x="467544" y="1124744"/>
              <a:ext cx="3959459" cy="426159"/>
              <a:chOff x="469465" y="1674340"/>
              <a:chExt cx="4007925" cy="354747"/>
            </a:xfrm>
          </p:grpSpPr>
          <p:sp>
            <p:nvSpPr>
              <p:cNvPr id="33" name="AutoShape 55"/>
              <p:cNvSpPr>
                <a:spLocks noChangeArrowheads="1"/>
              </p:cNvSpPr>
              <p:nvPr/>
            </p:nvSpPr>
            <p:spPr bwMode="auto">
              <a:xfrm>
                <a:off x="469465" y="1674340"/>
                <a:ext cx="4007925" cy="354747"/>
              </a:xfrm>
              <a:prstGeom prst="roundRect">
                <a:avLst>
                  <a:gd name="adj" fmla="val 0"/>
                </a:avLst>
              </a:prstGeom>
              <a:solidFill>
                <a:srgbClr val="248E9C"/>
              </a:solidFill>
              <a:ln w="317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20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4" name="자유형 33"/>
              <p:cNvSpPr/>
              <p:nvPr/>
            </p:nvSpPr>
            <p:spPr>
              <a:xfrm>
                <a:off x="483181" y="1682496"/>
                <a:ext cx="922421" cy="346220"/>
              </a:xfrm>
              <a:custGeom>
                <a:avLst/>
                <a:gdLst>
                  <a:gd name="connsiteX0" fmla="*/ 0 w 922421"/>
                  <a:gd name="connsiteY0" fmla="*/ 409074 h 409074"/>
                  <a:gd name="connsiteX1" fmla="*/ 922421 w 922421"/>
                  <a:gd name="connsiteY1" fmla="*/ 0 h 409074"/>
                  <a:gd name="connsiteX2" fmla="*/ 0 w 922421"/>
                  <a:gd name="connsiteY2" fmla="*/ 0 h 409074"/>
                  <a:gd name="connsiteX3" fmla="*/ 0 w 922421"/>
                  <a:gd name="connsiteY3" fmla="*/ 409074 h 4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421" h="409074">
                    <a:moveTo>
                      <a:pt x="0" y="409074"/>
                    </a:moveTo>
                    <a:lnTo>
                      <a:pt x="922421" y="0"/>
                    </a:lnTo>
                    <a:lnTo>
                      <a:pt x="0" y="0"/>
                    </a:lnTo>
                    <a:lnTo>
                      <a:pt x="0" y="409074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10000"/>
                    </a:schemeClr>
                  </a:gs>
                  <a:gs pos="0">
                    <a:schemeClr val="bg1">
                      <a:alpha val="27000"/>
                    </a:schemeClr>
                  </a:gs>
                </a:gsLst>
                <a:lin ang="9000000" scaled="0"/>
              </a:gra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sp>
          <p:nvSpPr>
            <p:cNvPr id="35" name="제목 114"/>
            <p:cNvSpPr txBox="1">
              <a:spLocks/>
            </p:cNvSpPr>
            <p:nvPr/>
          </p:nvSpPr>
          <p:spPr>
            <a:xfrm>
              <a:off x="499772" y="1199332"/>
              <a:ext cx="3906542" cy="26796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사업계획서 표지 작성 안내</a:t>
              </a:r>
              <a:endParaRPr lang="ko-KR" altLang="en-US" sz="20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pic>
        <p:nvPicPr>
          <p:cNvPr id="22" name="그림 21" descr="15-0515 [경제협력권] Biz협력형 사업계획서 작성 안내_6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88224" y="1538486"/>
            <a:ext cx="2316484" cy="1170434"/>
          </a:xfrm>
          <a:prstGeom prst="rect">
            <a:avLst/>
          </a:prstGeom>
        </p:spPr>
      </p:pic>
      <p:sp>
        <p:nvSpPr>
          <p:cNvPr id="4" name="모서리가 둥근 직사각형 3">
            <a:hlinkClick r:id="rId3" action="ppaction://hlinkfile"/>
          </p:cNvPr>
          <p:cNvSpPr/>
          <p:nvPr/>
        </p:nvSpPr>
        <p:spPr>
          <a:xfrm>
            <a:off x="7164288" y="6170736"/>
            <a:ext cx="1656184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사업계획서 표지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 bwMode="auto">
          <a:xfrm>
            <a:off x="535063" y="159023"/>
            <a:ext cx="191270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요약서</a:t>
            </a:r>
            <a:r>
              <a:rPr lang="en-US" altLang="ko-KR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(</a:t>
            </a:r>
            <a:r>
              <a:rPr lang="ko-KR" altLang="en-US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초록</a:t>
            </a:r>
            <a:r>
              <a:rPr lang="en-US" altLang="ko-KR" sz="2400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)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453" y="888041"/>
            <a:ext cx="4417094" cy="585332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10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5"/>
          <p:cNvSpPr>
            <a:spLocks noChangeArrowheads="1"/>
          </p:cNvSpPr>
          <p:nvPr/>
        </p:nvSpPr>
        <p:spPr bwMode="auto">
          <a:xfrm>
            <a:off x="509153" y="1526272"/>
            <a:ext cx="4710919" cy="360000"/>
          </a:xfrm>
          <a:prstGeom prst="roundRect">
            <a:avLst>
              <a:gd name="adj" fmla="val 0"/>
            </a:avLst>
          </a:prstGeom>
          <a:solidFill>
            <a:srgbClr val="306C9E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제목 114"/>
          <p:cNvSpPr txBox="1">
            <a:spLocks/>
          </p:cNvSpPr>
          <p:nvPr/>
        </p:nvSpPr>
        <p:spPr>
          <a:xfrm>
            <a:off x="505154" y="1528471"/>
            <a:ext cx="4786926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기술개발 개요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6" name="대각선 방향의 모서리가 둥근 사각형 15"/>
          <p:cNvSpPr/>
          <p:nvPr/>
        </p:nvSpPr>
        <p:spPr>
          <a:xfrm flipH="1">
            <a:off x="507600" y="1886312"/>
            <a:ext cx="8312872" cy="2664296"/>
          </a:xfrm>
          <a:prstGeom prst="round2DiagRect">
            <a:avLst>
              <a:gd name="adj1" fmla="val 19219"/>
              <a:gd name="adj2" fmla="val 0"/>
            </a:avLst>
          </a:prstGeom>
          <a:noFill/>
          <a:ln w="889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658904" y="2030328"/>
            <a:ext cx="6865424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indent="-127000" defTabSz="1330325" eaLnBrk="0" latinLnBrk="0" hangingPunct="0">
              <a:lnSpc>
                <a:spcPct val="2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 제품 및 최종산물에 대한 개념 설명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이미지 등 포함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</a:p>
          <a:p>
            <a:pPr marL="127000" indent="-127000" defTabSz="1330325" eaLnBrk="0" latinLnBrk="0" hangingPunct="0">
              <a:lnSpc>
                <a:spcPct val="2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개발 대상 기술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/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제품의 용도 및 적용 분야 구체적 서술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7000" indent="-127000" defTabSz="1330325" eaLnBrk="0" latinLnBrk="0" hangingPunct="0">
              <a:lnSpc>
                <a:spcPct val="2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기술개발의 국내외 동향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개발의 필요성 구체적 제시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7000" indent="-127000" defTabSz="1330325" eaLnBrk="0" latinLnBrk="0" hangingPunct="0">
              <a:lnSpc>
                <a:spcPct val="2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기존 제품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(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기술</a:t>
            </a:r>
            <a:r>
              <a: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)</a:t>
            </a: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의 문제점 및 개선 방안 등을 제시하고 창의적인 해결방법 제시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535063" y="159023"/>
            <a:ext cx="2468946" cy="12464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Ⅰ.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기술개발  </a:t>
            </a:r>
            <a:endParaRPr lang="en-US" altLang="ko-KR" sz="2400" b="1" dirty="0" smtClean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endParaRPr lang="en-US" altLang="ko-KR" sz="1000" b="1" dirty="0" smtClean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1.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기술개발 개요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32" name="AutoShape 55"/>
          <p:cNvSpPr>
            <a:spLocks noChangeArrowheads="1"/>
          </p:cNvSpPr>
          <p:nvPr/>
        </p:nvSpPr>
        <p:spPr bwMode="auto">
          <a:xfrm>
            <a:off x="467544" y="4999297"/>
            <a:ext cx="1953923" cy="402989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2000" b="1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9" name="직선 연결선 38"/>
          <p:cNvCxnSpPr/>
          <p:nvPr/>
        </p:nvCxnSpPr>
        <p:spPr bwMode="auto">
          <a:xfrm flipH="1">
            <a:off x="251520" y="5563061"/>
            <a:ext cx="8387174" cy="0"/>
          </a:xfrm>
          <a:prstGeom prst="line">
            <a:avLst/>
          </a:prstGeom>
          <a:solidFill>
            <a:srgbClr val="0066FF"/>
          </a:solidFill>
          <a:ln w="19050" cap="flat" cmpd="sng" algn="ctr">
            <a:gradFill>
              <a:gsLst>
                <a:gs pos="0">
                  <a:srgbClr val="0070C0">
                    <a:alpha val="0"/>
                  </a:srgbClr>
                </a:gs>
                <a:gs pos="21000">
                  <a:srgbClr val="C00000"/>
                </a:gs>
                <a:gs pos="79000">
                  <a:srgbClr val="C00000"/>
                </a:gs>
                <a:gs pos="100000">
                  <a:srgbClr val="FFFFFF">
                    <a:lumMod val="85000"/>
                    <a:alpha val="0"/>
                  </a:srgbClr>
                </a:gs>
              </a:gsLst>
              <a:lin ang="108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직선 연결선 39"/>
          <p:cNvCxnSpPr/>
          <p:nvPr/>
        </p:nvCxnSpPr>
        <p:spPr bwMode="auto">
          <a:xfrm flipH="1">
            <a:off x="251520" y="6165304"/>
            <a:ext cx="8387174" cy="0"/>
          </a:xfrm>
          <a:prstGeom prst="line">
            <a:avLst/>
          </a:prstGeom>
          <a:solidFill>
            <a:srgbClr val="0066FF"/>
          </a:solidFill>
          <a:ln w="19050" cap="flat" cmpd="sng" algn="ctr">
            <a:gradFill>
              <a:gsLst>
                <a:gs pos="0">
                  <a:srgbClr val="0070C0">
                    <a:alpha val="0"/>
                  </a:srgbClr>
                </a:gs>
                <a:gs pos="21000">
                  <a:srgbClr val="C00000"/>
                </a:gs>
                <a:gs pos="79000">
                  <a:srgbClr val="C00000"/>
                </a:gs>
                <a:gs pos="100000">
                  <a:srgbClr val="FFFFFF">
                    <a:lumMod val="85000"/>
                    <a:alpha val="0"/>
                  </a:srgbClr>
                </a:gs>
              </a:gsLst>
              <a:lin ang="108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직사각형 35"/>
          <p:cNvSpPr/>
          <p:nvPr/>
        </p:nvSpPr>
        <p:spPr>
          <a:xfrm>
            <a:off x="251520" y="5672945"/>
            <a:ext cx="8424935" cy="400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유망품목 중심이 아닌 </a:t>
            </a:r>
            <a:r>
              <a:rPr lang="ko-KR" altLang="en-US" sz="2000" b="1" kern="0" dirty="0" smtClean="0">
                <a:gradFill>
                  <a:gsLst>
                    <a:gs pos="100000">
                      <a:srgbClr val="C00000"/>
                    </a:gs>
                    <a:gs pos="0">
                      <a:srgbClr val="C0504D">
                        <a:lumMod val="5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  <a:cs typeface="Arial" panose="020B0604020202020204" pitchFamily="34" charset="0"/>
              </a:rPr>
              <a:t>개발대상 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제품에 대한 시장분석 및 기술동향 제시</a:t>
            </a:r>
            <a:endParaRPr lang="ko-KR" altLang="en-US" sz="20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23" name="제목 114"/>
          <p:cNvSpPr txBox="1">
            <a:spLocks/>
          </p:cNvSpPr>
          <p:nvPr/>
        </p:nvSpPr>
        <p:spPr>
          <a:xfrm>
            <a:off x="607703" y="5032130"/>
            <a:ext cx="1657229" cy="3149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작성 포인트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4" name="AutoShape 55"/>
          <p:cNvSpPr>
            <a:spLocks noChangeArrowheads="1"/>
          </p:cNvSpPr>
          <p:nvPr/>
        </p:nvSpPr>
        <p:spPr bwMode="auto">
          <a:xfrm>
            <a:off x="5220073" y="1526272"/>
            <a:ext cx="2016224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06C9E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535063" y="159023"/>
            <a:ext cx="359104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2.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경험 및 사전기획 준비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54" name="모서리가 둥근 직사각형 8"/>
          <p:cNvSpPr/>
          <p:nvPr/>
        </p:nvSpPr>
        <p:spPr>
          <a:xfrm>
            <a:off x="510829" y="692632"/>
            <a:ext cx="3850210" cy="307777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</a:bodyPr>
          <a:lstStyle/>
          <a:p>
            <a:pPr marL="134938" indent="-134938" defTabSz="1330325" eaLnBrk="0" latinLnBrk="0" hangingPunct="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endParaRPr lang="ko-KR" altLang="en-US" sz="1400" kern="0" spc="-15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505154" y="1404106"/>
            <a:ext cx="8282876" cy="3249030"/>
            <a:chOff x="505154" y="1188082"/>
            <a:chExt cx="8282876" cy="2236422"/>
          </a:xfrm>
        </p:grpSpPr>
        <p:sp>
          <p:nvSpPr>
            <p:cNvPr id="2" name="AutoShape 55"/>
            <p:cNvSpPr>
              <a:spLocks noChangeArrowheads="1"/>
            </p:cNvSpPr>
            <p:nvPr/>
          </p:nvSpPr>
          <p:spPr bwMode="auto">
            <a:xfrm>
              <a:off x="509153" y="1196752"/>
              <a:ext cx="3922823" cy="360000"/>
            </a:xfrm>
            <a:prstGeom prst="roundRect">
              <a:avLst>
                <a:gd name="adj" fmla="val 0"/>
              </a:avLst>
            </a:prstGeom>
            <a:solidFill>
              <a:srgbClr val="8E784C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" name="제목 114"/>
            <p:cNvSpPr txBox="1">
              <a:spLocks/>
            </p:cNvSpPr>
            <p:nvPr/>
          </p:nvSpPr>
          <p:spPr>
            <a:xfrm>
              <a:off x="505154" y="1198951"/>
              <a:ext cx="2842710" cy="338630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eaLnBrk="0" latinLnBrk="0" hangingPunct="0"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기술개발 경험</a:t>
              </a:r>
              <a:endParaRPr lang="ko-KR" altLang="en-US" b="1" kern="0" spc="-15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16" name="대각선 방향의 모서리가 둥근 사각형 15"/>
            <p:cNvSpPr/>
            <p:nvPr/>
          </p:nvSpPr>
          <p:spPr>
            <a:xfrm flipH="1">
              <a:off x="507595" y="1556792"/>
              <a:ext cx="3920385" cy="1867712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 w="8890">
              <a:solidFill>
                <a:srgbClr val="8E78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58904" y="1628800"/>
              <a:ext cx="3697072" cy="1641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0" indent="-127000"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수행기관의 최근 정부출연과제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자체 기술개발 실적 작성 </a:t>
              </a:r>
              <a:endPara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  <a:p>
              <a:pPr marL="127000" indent="-127000"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지식재산권 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사업화 실적</a:t>
              </a:r>
              <a:endPara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  <a:p>
              <a:pPr marL="127000" indent="-127000"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성공 및 실패경험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(</a:t>
              </a:r>
              <a:r>
                <a:rPr lang="ko-KR" altLang="en-US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기술개발 성공 및 실패 경험담 기술</a:t>
              </a:r>
              <a:r>
                <a:rPr lang="en-US" altLang="ko-KR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, </a:t>
              </a:r>
              <a:r>
                <a:rPr lang="ko-KR" altLang="en-US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본 계획서에 </a:t>
              </a:r>
              <a:r>
                <a:rPr lang="ko-KR" altLang="en-US" sz="1600" b="1" kern="0" spc="-150" dirty="0" err="1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어떤식으로</a:t>
              </a:r>
              <a:r>
                <a:rPr lang="ko-KR" altLang="en-US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 반영할지 여부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</a:rPr>
                <a:t>작성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)</a:t>
              </a:r>
              <a:endParaRPr lang="en-US" altLang="ko-KR" sz="16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55" name="AutoShape 55"/>
            <p:cNvSpPr>
              <a:spLocks noChangeArrowheads="1"/>
            </p:cNvSpPr>
            <p:nvPr/>
          </p:nvSpPr>
          <p:spPr bwMode="auto">
            <a:xfrm>
              <a:off x="4864030" y="1188082"/>
              <a:ext cx="3924000" cy="360000"/>
            </a:xfrm>
            <a:prstGeom prst="roundRect">
              <a:avLst>
                <a:gd name="adj" fmla="val 0"/>
              </a:avLst>
            </a:prstGeom>
            <a:solidFill>
              <a:srgbClr val="8E784C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6" name="제목 114"/>
            <p:cNvSpPr txBox="1">
              <a:spLocks/>
            </p:cNvSpPr>
            <p:nvPr/>
          </p:nvSpPr>
          <p:spPr>
            <a:xfrm>
              <a:off x="4860032" y="1190281"/>
              <a:ext cx="3927998" cy="338630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eaLnBrk="0" latinLnBrk="0" hangingPunct="0">
                <a:defRPr/>
              </a:pPr>
              <a:r>
                <a:rPr lang="ko-KR" altLang="en-US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사업계획서 작성을 위한 준비실적</a:t>
              </a:r>
              <a:endParaRPr lang="ko-KR" altLang="en-US" b="1" kern="0" spc="-15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58" name="대각선 방향의 모서리가 둥근 사각형 57"/>
            <p:cNvSpPr/>
            <p:nvPr/>
          </p:nvSpPr>
          <p:spPr>
            <a:xfrm flipH="1">
              <a:off x="4862476" y="1548121"/>
              <a:ext cx="3913200" cy="1876382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 w="8890">
              <a:solidFill>
                <a:srgbClr val="8E78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5013782" y="1620130"/>
              <a:ext cx="3590666" cy="1694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0" indent="-127000"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사업계획서 작성 및 과제 수행을 위한 사전 노력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전략도출과정 서술</a:t>
              </a:r>
              <a:endPara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  <a:p>
              <a:pPr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defRPr/>
              </a:pP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 -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대학이나 연구기관 등 기술정보를 다수</a:t>
              </a:r>
              <a:endParaRPr lang="en-US" altLang="ko-KR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  <a:p>
              <a:pPr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defRPr/>
              </a:pP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  보유하고 있는 외부자원 활용 노력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</a:p>
            <a:p>
              <a:pPr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defRPr/>
              </a:pPr>
              <a:r>
                <a:rPr lang="en-US" altLang="ko-KR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참여기관 간 교류 및 협력 활동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</a:p>
            <a:p>
              <a:pPr defTabSz="1330325" eaLnBrk="0" latinLnBrk="0" hangingPunct="0">
                <a:lnSpc>
                  <a:spcPct val="150000"/>
                </a:lnSpc>
                <a:spcAft>
                  <a:spcPts val="300"/>
                </a:spcAft>
                <a:buSzPct val="100000"/>
                <a:defRPr/>
              </a:pPr>
              <a:r>
                <a:rPr lang="en-US" altLang="ko-KR" sz="1600" b="1" kern="0" spc="-150" dirty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 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시장조사</a:t>
              </a:r>
              <a:r>
                <a:rPr lang="en-US" altLang="ko-KR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, </a:t>
              </a:r>
              <a:r>
                <a:rPr lang="ko-KR" altLang="en-US" sz="1600" b="1" kern="0" spc="-150" dirty="0" smtClean="0">
                  <a:gradFill>
                    <a:gsLst>
                      <a:gs pos="10000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j-ea"/>
                  <a:ea typeface="+mj-ea"/>
                </a:rPr>
                <a:t>선행특허조사 등</a:t>
              </a:r>
              <a:endParaRPr lang="ko-KR" altLang="en-US" sz="1600" b="1" kern="0" spc="-15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endParaRPr>
            </a:p>
          </p:txBody>
        </p:sp>
      </p:grpSp>
      <p:grpSp>
        <p:nvGrpSpPr>
          <p:cNvPr id="113" name="그룹 112"/>
          <p:cNvGrpSpPr/>
          <p:nvPr/>
        </p:nvGrpSpPr>
        <p:grpSpPr>
          <a:xfrm>
            <a:off x="2412778" y="5373216"/>
            <a:ext cx="5940151" cy="602243"/>
            <a:chOff x="2376265" y="5635069"/>
            <a:chExt cx="6558694" cy="602243"/>
          </a:xfrm>
        </p:grpSpPr>
        <p:cxnSp>
          <p:nvCxnSpPr>
            <p:cNvPr id="99" name="직선 연결선 98"/>
            <p:cNvCxnSpPr/>
            <p:nvPr/>
          </p:nvCxnSpPr>
          <p:spPr bwMode="auto">
            <a:xfrm flipH="1">
              <a:off x="2376265" y="5635069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직선 연결선 99"/>
            <p:cNvCxnSpPr/>
            <p:nvPr/>
          </p:nvCxnSpPr>
          <p:spPr bwMode="auto">
            <a:xfrm flipH="1">
              <a:off x="2376265" y="6237312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1" name="직사각형 100"/>
          <p:cNvSpPr/>
          <p:nvPr/>
        </p:nvSpPr>
        <p:spPr>
          <a:xfrm>
            <a:off x="2160241" y="5491831"/>
            <a:ext cx="65882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기관의 선행 연구현황</a:t>
            </a:r>
            <a:r>
              <a:rPr lang="en-US" altLang="ko-KR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, </a:t>
            </a:r>
            <a:r>
              <a:rPr lang="ko-KR" altLang="en-US" sz="20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사업화 의지 등 제시 </a:t>
            </a:r>
            <a:endParaRPr lang="ko-KR" altLang="en-US" sz="20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pSp>
        <p:nvGrpSpPr>
          <p:cNvPr id="110" name="그룹 244"/>
          <p:cNvGrpSpPr/>
          <p:nvPr/>
        </p:nvGrpSpPr>
        <p:grpSpPr>
          <a:xfrm>
            <a:off x="504057" y="5477190"/>
            <a:ext cx="1953923" cy="402989"/>
            <a:chOff x="653751" y="1605435"/>
            <a:chExt cx="3129859" cy="402989"/>
          </a:xfrm>
        </p:grpSpPr>
        <p:sp>
          <p:nvSpPr>
            <p:cNvPr id="111" name="AutoShape 55"/>
            <p:cNvSpPr>
              <a:spLocks noChangeArrowheads="1"/>
            </p:cNvSpPr>
            <p:nvPr/>
          </p:nvSpPr>
          <p:spPr bwMode="auto">
            <a:xfrm>
              <a:off x="653751" y="1605435"/>
              <a:ext cx="3129859" cy="402989"/>
            </a:xfrm>
            <a:prstGeom prst="roundRect">
              <a:avLst>
                <a:gd name="adj" fmla="val 50000"/>
              </a:avLst>
            </a:prstGeom>
            <a:solidFill>
              <a:srgbClr val="3D7AB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2000" b="1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2" name="제목 114"/>
            <p:cNvSpPr txBox="1">
              <a:spLocks/>
            </p:cNvSpPr>
            <p:nvPr/>
          </p:nvSpPr>
          <p:spPr>
            <a:xfrm>
              <a:off x="878262" y="1644995"/>
              <a:ext cx="2654605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작성 포인트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sp>
        <p:nvSpPr>
          <p:cNvPr id="22" name="모서리가 둥근 직사각형 21">
            <a:hlinkClick r:id="rId2" action="ppaction://hlinkfile"/>
          </p:cNvPr>
          <p:cNvSpPr/>
          <p:nvPr/>
        </p:nvSpPr>
        <p:spPr>
          <a:xfrm>
            <a:off x="7164288" y="6170736"/>
            <a:ext cx="1656184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경험 및 사전기획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 bwMode="auto">
          <a:xfrm>
            <a:off x="535063" y="159023"/>
            <a:ext cx="175721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3. </a:t>
            </a:r>
            <a:r>
              <a:rPr lang="ko-KR" altLang="en-US" sz="2400" b="1" dirty="0" smtClean="0">
                <a:ln w="3175" cmpd="sng">
                  <a:solidFill>
                    <a:schemeClr val="tx1"/>
                  </a:solidFill>
                  <a:prstDash val="solid"/>
                </a:ln>
                <a:latin typeface="+mj-lt"/>
                <a:ea typeface="HY견고딕" pitchFamily="18" charset="-127"/>
              </a:rPr>
              <a:t>추진체계</a:t>
            </a:r>
            <a:endParaRPr lang="ko-KR" altLang="en-US" sz="2400" dirty="0">
              <a:ln w="3175" cmpd="sng">
                <a:solidFill>
                  <a:schemeClr val="tx1"/>
                </a:solidFill>
                <a:prstDash val="solid"/>
              </a:ln>
              <a:latin typeface="+mj-lt"/>
              <a:ea typeface="HY견고딕" pitchFamily="18" charset="-127"/>
            </a:endParaRPr>
          </a:p>
        </p:txBody>
      </p:sp>
      <p:sp>
        <p:nvSpPr>
          <p:cNvPr id="10" name="AutoShape 55"/>
          <p:cNvSpPr>
            <a:spLocks noChangeArrowheads="1"/>
          </p:cNvSpPr>
          <p:nvPr/>
        </p:nvSpPr>
        <p:spPr bwMode="auto">
          <a:xfrm>
            <a:off x="509153" y="1142984"/>
            <a:ext cx="4494895" cy="360000"/>
          </a:xfrm>
          <a:prstGeom prst="roundRect">
            <a:avLst>
              <a:gd name="adj" fmla="val 0"/>
            </a:avLst>
          </a:prstGeom>
          <a:solidFill>
            <a:srgbClr val="329C62"/>
          </a:solidFill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제목 114"/>
          <p:cNvSpPr txBox="1">
            <a:spLocks/>
          </p:cNvSpPr>
          <p:nvPr/>
        </p:nvSpPr>
        <p:spPr>
          <a:xfrm>
            <a:off x="505154" y="1145183"/>
            <a:ext cx="5362990" cy="33863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rPr>
              <a:t> 추진체계</a:t>
            </a:r>
            <a:endParaRPr lang="ko-KR" altLang="en-US" b="1" kern="0" spc="-15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4" name="대각선 방향의 모서리가 둥근 사각형 13"/>
          <p:cNvSpPr/>
          <p:nvPr/>
        </p:nvSpPr>
        <p:spPr>
          <a:xfrm flipH="1">
            <a:off x="507600" y="1503024"/>
            <a:ext cx="8312872" cy="5069248"/>
          </a:xfrm>
          <a:prstGeom prst="round2DiagRect">
            <a:avLst>
              <a:gd name="adj1" fmla="val 6892"/>
              <a:gd name="adj2" fmla="val 0"/>
            </a:avLst>
          </a:prstGeom>
          <a:noFill/>
          <a:ln w="8890">
            <a:solidFill>
              <a:srgbClr val="329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58904" y="1575032"/>
            <a:ext cx="7945544" cy="747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6000" indent="-127000" defTabSz="1330325" eaLnBrk="0" latinLnBrk="0" hangingPunct="0">
              <a:lnSpc>
                <a:spcPct val="120000"/>
              </a:lnSpc>
              <a:spcAft>
                <a:spcPts val="5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수행기관간 협력을 위한 틀을 구체적으로 제시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marL="126000" indent="-127000" defTabSz="1330325" eaLnBrk="0" latinLnBrk="0" hangingPunct="0">
              <a:lnSpc>
                <a:spcPct val="120000"/>
              </a:lnSpc>
              <a:spcAft>
                <a:spcPts val="5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기관별 담당 기술개발 내용 및 업무분장 현황을 상세히 기재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sp>
        <p:nvSpPr>
          <p:cNvPr id="16" name="AutoShape 55"/>
          <p:cNvSpPr>
            <a:spLocks noChangeArrowheads="1"/>
          </p:cNvSpPr>
          <p:nvPr/>
        </p:nvSpPr>
        <p:spPr bwMode="auto">
          <a:xfrm>
            <a:off x="5004048" y="1142984"/>
            <a:ext cx="3096345" cy="36000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329C6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76872"/>
            <a:ext cx="4572032" cy="308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360280"/>
            <a:ext cx="328614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그룹 11"/>
          <p:cNvGrpSpPr/>
          <p:nvPr/>
        </p:nvGrpSpPr>
        <p:grpSpPr>
          <a:xfrm>
            <a:off x="1872209" y="5661252"/>
            <a:ext cx="5940151" cy="805732"/>
            <a:chOff x="2376265" y="5785628"/>
            <a:chExt cx="6558694" cy="451684"/>
          </a:xfrm>
        </p:grpSpPr>
        <p:cxnSp>
          <p:nvCxnSpPr>
            <p:cNvPr id="13" name="직선 연결선 12"/>
            <p:cNvCxnSpPr/>
            <p:nvPr/>
          </p:nvCxnSpPr>
          <p:spPr bwMode="auto">
            <a:xfrm flipH="1">
              <a:off x="2376265" y="5785628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직선 연결선 16"/>
            <p:cNvCxnSpPr/>
            <p:nvPr/>
          </p:nvCxnSpPr>
          <p:spPr bwMode="auto">
            <a:xfrm flipH="1">
              <a:off x="2376265" y="6237312"/>
              <a:ext cx="6558694" cy="0"/>
            </a:xfrm>
            <a:prstGeom prst="line">
              <a:avLst/>
            </a:prstGeom>
            <a:solidFill>
              <a:srgbClr val="0066FF"/>
            </a:solidFill>
            <a:ln w="19050" cap="flat" cmpd="sng" algn="ctr">
              <a:gradFill>
                <a:gsLst>
                  <a:gs pos="0">
                    <a:srgbClr val="0070C0">
                      <a:alpha val="0"/>
                    </a:srgbClr>
                  </a:gs>
                  <a:gs pos="21000">
                    <a:srgbClr val="0070C0"/>
                  </a:gs>
                  <a:gs pos="79000">
                    <a:srgbClr val="0070C0"/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직사각형 17"/>
          <p:cNvSpPr/>
          <p:nvPr/>
        </p:nvSpPr>
        <p:spPr>
          <a:xfrm>
            <a:off x="1872209" y="5805264"/>
            <a:ext cx="6588223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컨소시엄 구성을 통한 공동연구 기반 및 추진체계의 구체성과 </a:t>
            </a:r>
            <a:endParaRPr lang="en-US" altLang="ko-KR" sz="1600" b="1" kern="0" spc="-150" dirty="0" smtClean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  <a:p>
            <a:pPr algn="ctr" defTabSz="1330325" eaLnBrk="0" latinLnBrk="0" hangingPunct="0">
              <a:spcAft>
                <a:spcPts val="600"/>
              </a:spcAft>
              <a:buSzPct val="100000"/>
              <a:defRPr/>
            </a:pPr>
            <a:r>
              <a:rPr lang="ko-KR" altLang="en-US" sz="1600" b="1" kern="0" spc="-150" dirty="0" smtClean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j-ea"/>
                <a:ea typeface="+mj-ea"/>
              </a:rPr>
              <a:t>담당기술개발 내용 및 역할분담 명확성</a:t>
            </a:r>
            <a:endParaRPr lang="ko-KR" altLang="en-US" sz="1600" b="1" kern="0" spc="-150" dirty="0">
              <a:gradFill>
                <a:gsLst>
                  <a:gs pos="100000">
                    <a:prstClr val="black">
                      <a:lumMod val="85000"/>
                      <a:lumOff val="15000"/>
                    </a:prstClr>
                  </a:gs>
                  <a:gs pos="100000">
                    <a:srgbClr val="FFFFFF">
                      <a:lumMod val="85000"/>
                      <a:alpha val="0"/>
                    </a:srgbClr>
                  </a:gs>
                </a:gsLst>
                <a:lin ang="10800000" scaled="0"/>
              </a:gradFill>
              <a:latin typeface="+mj-ea"/>
              <a:ea typeface="+mj-ea"/>
            </a:endParaRPr>
          </a:p>
        </p:txBody>
      </p:sp>
      <p:grpSp>
        <p:nvGrpSpPr>
          <p:cNvPr id="19" name="그룹 244"/>
          <p:cNvGrpSpPr/>
          <p:nvPr/>
        </p:nvGrpSpPr>
        <p:grpSpPr>
          <a:xfrm>
            <a:off x="673861" y="5872463"/>
            <a:ext cx="1953923" cy="402989"/>
            <a:chOff x="653751" y="1605435"/>
            <a:chExt cx="3129859" cy="402989"/>
          </a:xfrm>
        </p:grpSpPr>
        <p:sp>
          <p:nvSpPr>
            <p:cNvPr id="20" name="AutoShape 55"/>
            <p:cNvSpPr>
              <a:spLocks noChangeArrowheads="1"/>
            </p:cNvSpPr>
            <p:nvPr/>
          </p:nvSpPr>
          <p:spPr bwMode="auto">
            <a:xfrm>
              <a:off x="653751" y="1605435"/>
              <a:ext cx="3129859" cy="402989"/>
            </a:xfrm>
            <a:prstGeom prst="roundRect">
              <a:avLst>
                <a:gd name="adj" fmla="val 50000"/>
              </a:avLst>
            </a:prstGeom>
            <a:solidFill>
              <a:srgbClr val="3D7AB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2000" b="1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1" name="제목 114"/>
            <p:cNvSpPr txBox="1">
              <a:spLocks/>
            </p:cNvSpPr>
            <p:nvPr/>
          </p:nvSpPr>
          <p:spPr>
            <a:xfrm>
              <a:off x="878262" y="1644995"/>
              <a:ext cx="2654605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j-ea"/>
                  <a:ea typeface="+mj-ea"/>
                  <a:cs typeface="Arial" pitchFamily="34" charset="0"/>
                </a:rPr>
                <a:t>작성 포인트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j-ea"/>
                <a:ea typeface="+mj-ea"/>
                <a:cs typeface="Arial" pitchFamily="34" charset="0"/>
              </a:endParaRPr>
            </a:p>
          </p:txBody>
        </p:sp>
      </p:grpSp>
      <p:sp>
        <p:nvSpPr>
          <p:cNvPr id="22" name="모서리가 둥근 직사각형 21">
            <a:hlinkClick r:id="rId4" action="ppaction://hlinkfile"/>
          </p:cNvPr>
          <p:cNvSpPr/>
          <p:nvPr/>
        </p:nvSpPr>
        <p:spPr>
          <a:xfrm>
            <a:off x="7147354" y="6145335"/>
            <a:ext cx="1656184" cy="28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추진체</a:t>
            </a:r>
            <a:r>
              <a:rPr lang="ko-KR" altLang="en-US" sz="1400" dirty="0"/>
              <a:t>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3938</TotalTime>
  <Words>1927</Words>
  <Application>Microsoft Office PowerPoint</Application>
  <PresentationFormat>화면 슬라이드 쇼(4:3)</PresentationFormat>
  <Paragraphs>384</Paragraphs>
  <Slides>17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D-09</dc:creator>
  <cp:lastModifiedBy>Oh</cp:lastModifiedBy>
  <cp:revision>454</cp:revision>
  <dcterms:created xsi:type="dcterms:W3CDTF">2013-06-18T02:00:00Z</dcterms:created>
  <dcterms:modified xsi:type="dcterms:W3CDTF">2018-01-25T08:47:19Z</dcterms:modified>
</cp:coreProperties>
</file>