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2" r:id="rId1"/>
    <p:sldMasterId id="2147483687" r:id="rId2"/>
  </p:sldMasterIdLst>
  <p:notesMasterIdLst>
    <p:notesMasterId r:id="rId18"/>
  </p:notesMasterIdLst>
  <p:handoutMasterIdLst>
    <p:handoutMasterId r:id="rId19"/>
  </p:handoutMasterIdLst>
  <p:sldIdLst>
    <p:sldId id="720" r:id="rId3"/>
    <p:sldId id="723" r:id="rId4"/>
    <p:sldId id="724" r:id="rId5"/>
    <p:sldId id="760" r:id="rId6"/>
    <p:sldId id="759" r:id="rId7"/>
    <p:sldId id="725" r:id="rId8"/>
    <p:sldId id="705" r:id="rId9"/>
    <p:sldId id="726" r:id="rId10"/>
    <p:sldId id="728" r:id="rId11"/>
    <p:sldId id="729" r:id="rId12"/>
    <p:sldId id="739" r:id="rId13"/>
    <p:sldId id="757" r:id="rId14"/>
    <p:sldId id="569" r:id="rId15"/>
    <p:sldId id="758" r:id="rId16"/>
    <p:sldId id="708" r:id="rId17"/>
  </p:sldIdLst>
  <p:sldSz cx="9906000" cy="6858000" type="A4"/>
  <p:notesSz cx="6807200" cy="9939338"/>
  <p:embeddedFontLst>
    <p:embeddedFont>
      <p:font typeface="HY신명조" panose="02030600000101010101" pitchFamily="18" charset="-127"/>
      <p:regular r:id="rId20"/>
    </p:embeddedFont>
    <p:embeddedFont>
      <p:font typeface="HY헤드라인M" panose="02030600000101010101" pitchFamily="18" charset="-127"/>
      <p:regular r:id="rId21"/>
    </p:embeddedFont>
    <p:embeddedFont>
      <p:font typeface="Arial Narrow" panose="020B0606020202030204" pitchFamily="34" charset="0"/>
      <p:regular r:id="rId22"/>
      <p:bold r:id="rId23"/>
      <p:italic r:id="rId24"/>
      <p:boldItalic r:id="rId25"/>
    </p:embeddedFont>
    <p:embeddedFont>
      <p:font typeface="산돌고딕B" panose="020B0600000101010101" charset="-127"/>
      <p:regular r:id="rId26"/>
    </p:embeddedFont>
    <p:embeddedFont>
      <p:font typeface="맑은 고딕" panose="020B0503020000020004" pitchFamily="50" charset="-127"/>
      <p:regular r:id="rId27"/>
      <p:bold r:id="rId28"/>
    </p:embeddedFont>
    <p:embeddedFont>
      <p:font typeface="HY견고딕" panose="02030600000101010101" pitchFamily="18" charset="-127"/>
      <p:regular r:id="rId29"/>
    </p:embeddedFont>
  </p:embeddedFontLst>
  <p:defaultTextStyle>
    <a:defPPr>
      <a:defRPr lang="ko-KR"/>
    </a:defPPr>
    <a:lvl1pPr marL="0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63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26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88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51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13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76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39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502" algn="l" defTabSz="914126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BCBE5F1F-B143-40E6-9E8B-4C5C0C9B80DC}">
          <p14:sldIdLst>
            <p14:sldId id="720"/>
            <p14:sldId id="723"/>
            <p14:sldId id="724"/>
            <p14:sldId id="760"/>
            <p14:sldId id="759"/>
            <p14:sldId id="725"/>
            <p14:sldId id="705"/>
            <p14:sldId id="726"/>
            <p14:sldId id="728"/>
            <p14:sldId id="729"/>
            <p14:sldId id="739"/>
            <p14:sldId id="757"/>
            <p14:sldId id="569"/>
            <p14:sldId id="758"/>
            <p14:sldId id="70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orient="horz" pos="618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3120">
          <p15:clr>
            <a:srgbClr val="A4A3A4"/>
          </p15:clr>
        </p15:guide>
        <p15:guide id="5" pos="172">
          <p15:clr>
            <a:srgbClr val="A4A3A4"/>
          </p15:clr>
        </p15:guide>
        <p15:guide id="6" pos="60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131">
          <p15:clr>
            <a:srgbClr val="A4A3A4"/>
          </p15:clr>
        </p15:guide>
        <p15:guide id="4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1C2F"/>
    <a:srgbClr val="3A6DCA"/>
    <a:srgbClr val="3A6DA1"/>
    <a:srgbClr val="2B66A1"/>
    <a:srgbClr val="F7EAE9"/>
    <a:srgbClr val="000099"/>
    <a:srgbClr val="003366"/>
    <a:srgbClr val="4F81BD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86" autoAdjust="0"/>
    <p:restoredTop sz="99858" autoAdjust="0"/>
  </p:normalViewPr>
  <p:slideViewPr>
    <p:cSldViewPr>
      <p:cViewPr varScale="1">
        <p:scale>
          <a:sx n="116" d="100"/>
          <a:sy n="116" d="100"/>
        </p:scale>
        <p:origin x="-3318" y="-102"/>
      </p:cViewPr>
      <p:guideLst>
        <p:guide orient="horz" pos="2137"/>
        <p:guide orient="horz" pos="618"/>
        <p:guide orient="horz" pos="3974"/>
        <p:guide pos="3120"/>
        <p:guide pos="172"/>
        <p:guide pos="60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18630"/>
    </p:cViewPr>
  </p:sorterViewPr>
  <p:notesViewPr>
    <p:cSldViewPr>
      <p:cViewPr varScale="1">
        <p:scale>
          <a:sx n="78" d="100"/>
          <a:sy n="78" d="100"/>
        </p:scale>
        <p:origin x="-3954" y="-96"/>
      </p:cViewPr>
      <p:guideLst>
        <p:guide orient="horz" pos="3127"/>
        <p:guide orient="horz" pos="3131"/>
        <p:guide pos="2141"/>
        <p:guide pos="214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9786" cy="496968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841" y="0"/>
            <a:ext cx="2949786" cy="496968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r">
              <a:defRPr sz="1200"/>
            </a:lvl1pPr>
          </a:lstStyle>
          <a:p>
            <a:fld id="{60FAF1A5-1349-4611-B1BE-EC31F75EBFF7}" type="datetimeFigureOut">
              <a:rPr lang="ko-KR" altLang="en-US" smtClean="0"/>
              <a:pPr/>
              <a:t>2017-01-12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3" y="9440645"/>
            <a:ext cx="2949786" cy="496968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841" y="9440645"/>
            <a:ext cx="2949786" cy="496968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r">
              <a:defRPr sz="1200"/>
            </a:lvl1pPr>
          </a:lstStyle>
          <a:p>
            <a:fld id="{425DAFB3-7695-4421-8780-BB2708E4F2F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51338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9786" cy="496968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41" y="0"/>
            <a:ext cx="2949786" cy="496968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r">
              <a:defRPr sz="1200"/>
            </a:lvl1pPr>
          </a:lstStyle>
          <a:p>
            <a:fld id="{3DEB8AEF-134F-4D01-B1BD-D385E9BE5C0E}" type="datetimeFigureOut">
              <a:rPr lang="ko-KR" altLang="en-US" smtClean="0"/>
              <a:pPr/>
              <a:t>2017-01-12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4375" y="747713"/>
            <a:ext cx="537845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0" tIns="45775" rIns="91550" bIns="4577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1" y="4721186"/>
            <a:ext cx="5445760" cy="4472702"/>
          </a:xfrm>
          <a:prstGeom prst="rect">
            <a:avLst/>
          </a:prstGeom>
        </p:spPr>
        <p:txBody>
          <a:bodyPr vert="horz" lIns="91550" tIns="45775" rIns="91550" bIns="45775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3" y="9440645"/>
            <a:ext cx="2949786" cy="496968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41" y="9440645"/>
            <a:ext cx="2949786" cy="496968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r">
              <a:defRPr sz="1200"/>
            </a:lvl1pPr>
          </a:lstStyle>
          <a:p>
            <a:fld id="{9FF702E9-C0B8-4645-B149-FAFE4A291E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3051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63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26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88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51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13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76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39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502" algn="l" defTabSz="91412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378450" cy="37242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안정성</a:t>
            </a:r>
            <a:r>
              <a:rPr lang="en-US" altLang="ko-KR" dirty="0" smtClean="0"/>
              <a:t>- </a:t>
            </a:r>
            <a:r>
              <a:rPr lang="ko-KR" altLang="en-US" dirty="0" smtClean="0"/>
              <a:t>노후화된 시스템 개선 운영안정성 및 서비스 신뢰도 제고</a:t>
            </a:r>
            <a:endParaRPr lang="en-US" altLang="ko-KR" dirty="0" smtClean="0"/>
          </a:p>
          <a:p>
            <a:r>
              <a:rPr lang="ko-KR" altLang="en-US" dirty="0" smtClean="0"/>
              <a:t>성능개선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정보통신공사 실적신고기간 피크타임시 처리대기시간 최소환</a:t>
            </a:r>
            <a:r>
              <a:rPr lang="en-US" altLang="ko-KR" dirty="0" smtClean="0"/>
              <a:t>(5</a:t>
            </a:r>
            <a:r>
              <a:rPr lang="ko-KR" altLang="en-US" dirty="0" smtClean="0"/>
              <a:t>초 이내</a:t>
            </a:r>
            <a:r>
              <a:rPr lang="en-US" altLang="ko-KR" dirty="0" smtClean="0"/>
              <a:t>), </a:t>
            </a:r>
            <a:r>
              <a:rPr lang="ko-KR" altLang="en-US" dirty="0" smtClean="0"/>
              <a:t>향후 서비스 사용자 증가에 대한 시스템 처리능력 향상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서비스개선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장애 없는 서비스를 위한 시스템 이중화 구성</a:t>
            </a:r>
            <a:endParaRPr lang="en-US" altLang="ko-KR" dirty="0" smtClean="0"/>
          </a:p>
          <a:p>
            <a:r>
              <a:rPr lang="ko-KR" altLang="en-US" dirty="0" smtClean="0"/>
              <a:t>문서처리 효율성 제고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정부기관과의 전자문서 유통체계 구축 및 문서처리 전과정을 전자문서화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4818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378450" cy="37242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43354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378450" cy="37242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73879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378450" cy="37242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43354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378450" cy="37242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48511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378450" cy="37242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4335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378450" cy="37242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4335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378450" cy="37242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94558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378450" cy="37242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69927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378450" cy="37242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4335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378450" cy="37242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43354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378450" cy="37242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안정성</a:t>
            </a:r>
            <a:r>
              <a:rPr lang="en-US" altLang="ko-KR" dirty="0" smtClean="0"/>
              <a:t>- </a:t>
            </a:r>
            <a:r>
              <a:rPr lang="ko-KR" altLang="en-US" dirty="0" smtClean="0"/>
              <a:t>노후화된 시스템 개선 운영안정성 및 서비스 신뢰도 제고</a:t>
            </a:r>
            <a:endParaRPr lang="en-US" altLang="ko-KR" dirty="0" smtClean="0"/>
          </a:p>
          <a:p>
            <a:r>
              <a:rPr lang="ko-KR" altLang="en-US" dirty="0" smtClean="0"/>
              <a:t>성능개선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정보통신공사 실적신고기간 피크타임시 처리대기시간 최소환</a:t>
            </a:r>
            <a:r>
              <a:rPr lang="en-US" altLang="ko-KR" dirty="0" smtClean="0"/>
              <a:t>(5</a:t>
            </a:r>
            <a:r>
              <a:rPr lang="ko-KR" altLang="en-US" dirty="0" smtClean="0"/>
              <a:t>초 이내</a:t>
            </a:r>
            <a:r>
              <a:rPr lang="en-US" altLang="ko-KR" dirty="0" smtClean="0"/>
              <a:t>), </a:t>
            </a:r>
            <a:r>
              <a:rPr lang="ko-KR" altLang="en-US" dirty="0" smtClean="0"/>
              <a:t>향후 서비스 사용자 증가에 대한 시스템 처리능력 향상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서비스개선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장애 없는 서비스를 위한 시스템 이중화 구성</a:t>
            </a:r>
            <a:endParaRPr lang="en-US" altLang="ko-KR" dirty="0" smtClean="0"/>
          </a:p>
          <a:p>
            <a:r>
              <a:rPr lang="ko-KR" altLang="en-US" dirty="0" smtClean="0"/>
              <a:t>문서처리 효율성 제고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정부기관과의 전자문서 유통체계 구축 및 문서처리 전과정을 전자문서화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4818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378450" cy="37242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4335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378450" cy="37242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912DA-CBE6-4DCC-86ED-67DA3149F995}" type="slidenum">
              <a:rPr lang="ko-KR" altLang="en-US" smtClean="0"/>
              <a:pPr>
                <a:defRPr/>
              </a:pPr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4335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3839-54F4-4E0C-8ED8-F318ECBEDEB6}" type="datetimeFigureOut">
              <a:rPr lang="ko-KR" altLang="en-US" smtClean="0"/>
              <a:t>2017-01-12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0DC7-52CF-44D3-A56F-7971C8DBB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7770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3839-54F4-4E0C-8ED8-F318ECBEDEB6}" type="datetimeFigureOut">
              <a:rPr lang="ko-KR" altLang="en-US" smtClean="0"/>
              <a:t>2017-01-12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0DC7-52CF-44D3-A56F-7971C8DBB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7245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3839-54F4-4E0C-8ED8-F318ECBEDEB6}" type="datetimeFigureOut">
              <a:rPr lang="ko-KR" altLang="en-US" smtClean="0"/>
              <a:t>2017-01-12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0DC7-52CF-44D3-A56F-7971C8DBB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1409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3839-54F4-4E0C-8ED8-F318ECBEDEB6}" type="datetimeFigureOut">
              <a:rPr lang="ko-KR" altLang="en-US" smtClean="0"/>
              <a:t>2017-01-12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0DC7-52CF-44D3-A56F-7971C8DBB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434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3839-54F4-4E0C-8ED8-F318ECBEDEB6}" type="datetimeFigureOut">
              <a:rPr lang="ko-KR" altLang="en-US" smtClean="0"/>
              <a:t>2017-01-12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0DC7-52CF-44D3-A56F-7971C8DBB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3388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3839-54F4-4E0C-8ED8-F318ECBEDEB6}" type="datetimeFigureOut">
              <a:rPr lang="ko-KR" altLang="en-US" smtClean="0"/>
              <a:t>2017-01-12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0DC7-52CF-44D3-A56F-7971C8DBB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3401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4050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간지">
    <p:bg>
      <p:bgPr>
        <a:blipFill dpi="0" rotWithShape="1">
          <a:blip r:embed="rId2" cstate="print">
            <a:lum/>
          </a:blip>
          <a:srcRect/>
          <a:stretch>
            <a:fillRect l="-1000" r="-1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7" descr="(1).PNG"/>
          <p:cNvPicPr>
            <a:picLocks noChangeAspect="1"/>
          </p:cNvPicPr>
          <p:nvPr userDrawn="1"/>
        </p:nvPicPr>
        <p:blipFill>
          <a:blip r:embed="rId3" cstate="print"/>
          <a:srcRect l="3760" t="82292"/>
          <a:stretch>
            <a:fillRect/>
          </a:stretch>
        </p:blipFill>
        <p:spPr bwMode="auto">
          <a:xfrm>
            <a:off x="0" y="5643567"/>
            <a:ext cx="91440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3839-54F4-4E0C-8ED8-F318ECBEDEB6}" type="datetimeFigureOut">
              <a:rPr lang="ko-KR" altLang="en-US" smtClean="0"/>
              <a:t>2017-01-12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0DC7-52CF-44D3-A56F-7971C8DBB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2118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3839-54F4-4E0C-8ED8-F318ECBEDEB6}" type="datetimeFigureOut">
              <a:rPr lang="ko-KR" altLang="en-US" smtClean="0"/>
              <a:t>2017-01-12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0DC7-52CF-44D3-A56F-7971C8DBB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6659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3839-54F4-4E0C-8ED8-F318ECBEDEB6}" type="datetimeFigureOut">
              <a:rPr lang="ko-KR" altLang="en-US" smtClean="0"/>
              <a:t>2017-01-12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0DC7-52CF-44D3-A56F-7971C8DBB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9008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3839-54F4-4E0C-8ED8-F318ECBEDEB6}" type="datetimeFigureOut">
              <a:rPr lang="ko-KR" altLang="en-US" smtClean="0"/>
              <a:t>2017-01-12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0DC7-52CF-44D3-A56F-7971C8DBB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1541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3839-54F4-4E0C-8ED8-F318ECBEDEB6}" type="datetimeFigureOut">
              <a:rPr lang="ko-KR" altLang="en-US" smtClean="0"/>
              <a:t>2017-01-12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0DC7-52CF-44D3-A56F-7971C8DBB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0236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3839-54F4-4E0C-8ED8-F318ECBEDEB6}" type="datetimeFigureOut">
              <a:rPr lang="ko-KR" altLang="en-US" smtClean="0"/>
              <a:t>2017-01-12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0DC7-52CF-44D3-A56F-7971C8DBB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73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176217"/>
            <a:ext cx="89154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6" name="직사각형 15"/>
          <p:cNvSpPr/>
          <p:nvPr/>
        </p:nvSpPr>
        <p:spPr>
          <a:xfrm flipH="1">
            <a:off x="0" y="123825"/>
            <a:ext cx="3309938" cy="58578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4000">
                <a:schemeClr val="bg1">
                  <a:alpha val="70000"/>
                </a:schemeClr>
              </a:gs>
              <a:gs pos="45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b="0">
              <a:solidFill>
                <a:prstClr val="white"/>
              </a:solidFill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0" y="6410739"/>
            <a:ext cx="9906000" cy="447260"/>
          </a:xfrm>
          <a:prstGeom prst="rect">
            <a:avLst/>
          </a:prstGeom>
          <a:gradFill flip="none" rotWithShape="1">
            <a:gsLst>
              <a:gs pos="0">
                <a:srgbClr val="3A6DCA"/>
              </a:gs>
              <a:gs pos="50000">
                <a:srgbClr val="5B84CD"/>
              </a:gs>
              <a:gs pos="100000">
                <a:srgbClr val="F3F6F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Rectangle 10"/>
          <p:cNvSpPr txBox="1">
            <a:spLocks noChangeArrowheads="1"/>
          </p:cNvSpPr>
          <p:nvPr userDrawn="1"/>
        </p:nvSpPr>
        <p:spPr bwMode="auto">
          <a:xfrm>
            <a:off x="8229364" y="6453336"/>
            <a:ext cx="1209030" cy="54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ctr">
              <a:lnSpc>
                <a:spcPct val="100000"/>
              </a:lnSpc>
              <a:spcBef>
                <a:spcPct val="0"/>
              </a:spcBef>
              <a:buSzTx/>
              <a:buFontTx/>
              <a:buNone/>
              <a:defRPr sz="1200">
                <a:cs typeface="+mn-cs"/>
              </a:defRPr>
            </a:lvl1pPr>
          </a:lstStyle>
          <a:p>
            <a:pPr>
              <a:defRPr/>
            </a:pPr>
            <a:fld id="{0AB00300-E616-48A4-A413-F07CD91FDA62}" type="slidenum">
              <a:rPr lang="en-US" altLang="ko-KR" sz="1800" b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pPr>
                <a:defRPr/>
              </a:pPr>
              <a:t>‹#›</a:t>
            </a:fld>
            <a:endParaRPr lang="en-US" altLang="ko-KR" sz="1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00" r:id="rId2"/>
    <p:sldLayoutId id="2147483686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HY견고딕" pitchFamily="18" charset="-127"/>
          <a:ea typeface="HY견고딕" pitchFamily="18" charset="-127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Y견고딕" pitchFamily="18" charset="-127"/>
          <a:ea typeface="HY견고딕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A3839-54F4-4E0C-8ED8-F318ECBEDEB6}" type="datetimeFigureOut">
              <a:rPr lang="ko-KR" altLang="en-US" smtClean="0"/>
              <a:t>2017-01-12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90DC7-52CF-44D3-A56F-7971C8DBB05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7818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9" descr="0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6692"/>
            <a:ext cx="99060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2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583" y="296652"/>
            <a:ext cx="558249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522631" y="652446"/>
            <a:ext cx="4416594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ko-KR" altLang="en-US" sz="2400" dirty="0" smtClean="0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지역사업관리종합시스템</a:t>
            </a:r>
            <a:r>
              <a:rPr lang="en-US" altLang="ko-KR" sz="2400" dirty="0" smtClean="0">
                <a:solidFill>
                  <a:srgbClr val="FFFFCC"/>
                </a:solidFill>
                <a:latin typeface="HY헤드라인M" pitchFamily="18" charset="-127"/>
                <a:ea typeface="HY헤드라인M" pitchFamily="18" charset="-127"/>
              </a:rPr>
              <a:t>(RITIS)</a:t>
            </a:r>
            <a:endParaRPr lang="ko-KR" altLang="en-US" sz="2400" dirty="0">
              <a:solidFill>
                <a:srgbClr val="FFFFCC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2576736" y="2240868"/>
            <a:ext cx="4294765" cy="584775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defTabSz="914400" latinLnBrk="0">
              <a:defRPr/>
            </a:pPr>
            <a:r>
              <a:rPr lang="en-US" altLang="ko-KR" sz="3200" b="1" spc="-150" dirty="0" smtClean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RITIS </a:t>
            </a:r>
            <a:r>
              <a:rPr lang="ko-KR" altLang="en-US" sz="3200" b="1" spc="-150" dirty="0" smtClean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사용법</a:t>
            </a:r>
            <a:r>
              <a:rPr lang="en-US" altLang="ko-KR" sz="2400" b="1" spc="-150" dirty="0" smtClean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400" b="1" spc="-150" dirty="0" smtClean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과제수행 시</a:t>
            </a:r>
            <a:r>
              <a:rPr lang="en-US" altLang="ko-KR" sz="2400" b="1" spc="-150" dirty="0" smtClean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3200" b="1" spc="-150" dirty="0">
              <a:solidFill>
                <a:srgbClr val="FFFF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665481" y="3487804"/>
            <a:ext cx="3038011" cy="2160591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b="1" spc="-150" dirty="0" smtClean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성과입력</a:t>
            </a:r>
            <a:r>
              <a:rPr lang="en-US" altLang="ko-KR" sz="28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·</a:t>
            </a:r>
            <a:r>
              <a:rPr lang="ko-KR" altLang="en-US" sz="2800" b="1" spc="-150" dirty="0" smtClean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관리</a:t>
            </a:r>
            <a:endParaRPr lang="en-US" altLang="ko-KR" sz="2800" b="1" spc="-150" dirty="0" smtClean="0">
              <a:solidFill>
                <a:srgbClr val="FFFF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HY견고딕" pitchFamily="18" charset="-127"/>
              <a:ea typeface="HY견고딕" pitchFamily="18" charset="-127"/>
            </a:endParaRPr>
          </a:p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b="1" spc="-150" dirty="0" smtClean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고용실적</a:t>
            </a:r>
            <a:endParaRPr lang="en-US" altLang="ko-KR" sz="2800" b="1" spc="-150" dirty="0" smtClean="0">
              <a:solidFill>
                <a:srgbClr val="FFFF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HY견고딕" pitchFamily="18" charset="-127"/>
              <a:ea typeface="HY견고딕" pitchFamily="18" charset="-127"/>
            </a:endParaRPr>
          </a:p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b="1" spc="-150" dirty="0" smtClean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매출실적</a:t>
            </a:r>
            <a:endParaRPr lang="en-US" altLang="ko-KR" sz="2800" b="1" spc="-150" dirty="0" smtClean="0">
              <a:solidFill>
                <a:srgbClr val="FFFF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HY견고딕" pitchFamily="18" charset="-127"/>
              <a:ea typeface="HY견고딕" pitchFamily="18" charset="-127"/>
            </a:endParaRPr>
          </a:p>
          <a:p>
            <a:pPr marL="514350" lvl="0" indent="-514350" defTabSz="914400" latinLnBrk="0">
              <a:lnSpc>
                <a:spcPct val="120000"/>
              </a:lnSpc>
              <a:buAutoNum type="arabicPeriod"/>
              <a:defRPr/>
            </a:pPr>
            <a:r>
              <a:rPr lang="ko-KR" altLang="en-US" sz="2800" b="1" spc="-150" dirty="0" smtClean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성과현</a:t>
            </a:r>
            <a:r>
              <a:rPr lang="ko-KR" altLang="en-US" sz="2800" b="1" spc="-150" dirty="0">
                <a:solidFill>
                  <a:srgbClr val="FF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황</a:t>
            </a:r>
          </a:p>
        </p:txBody>
      </p:sp>
    </p:spTree>
    <p:extLst>
      <p:ext uri="{BB962C8B-B14F-4D97-AF65-F5344CB8AC3E}">
        <p14:creationId xmlns:p14="http://schemas.microsoft.com/office/powerpoint/2010/main" val="287504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84" y="807931"/>
            <a:ext cx="9323872" cy="467329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 smtClean="0">
                <a:solidFill>
                  <a:prstClr val="white"/>
                </a:solidFill>
              </a:rPr>
              <a:t>3. </a:t>
            </a:r>
            <a:r>
              <a:rPr lang="ko-KR" altLang="en-US" sz="2300" dirty="0" smtClean="0">
                <a:solidFill>
                  <a:prstClr val="white"/>
                </a:solidFill>
              </a:rPr>
              <a:t>매출실적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RITIS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사용방법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47" name="그룹 46"/>
          <p:cNvGrpSpPr/>
          <p:nvPr/>
        </p:nvGrpSpPr>
        <p:grpSpPr>
          <a:xfrm>
            <a:off x="1424608" y="954866"/>
            <a:ext cx="8208832" cy="4274334"/>
            <a:chOff x="1424608" y="954866"/>
            <a:chExt cx="8208832" cy="4274334"/>
          </a:xfrm>
        </p:grpSpPr>
        <p:sp>
          <p:nvSpPr>
            <p:cNvPr id="18" name="모서리가 둥근 직사각형 17"/>
            <p:cNvSpPr/>
            <p:nvPr/>
          </p:nvSpPr>
          <p:spPr>
            <a:xfrm>
              <a:off x="7438198" y="4284629"/>
              <a:ext cx="1187209" cy="216024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모서리가 둥근 직사각형 37"/>
            <p:cNvSpPr/>
            <p:nvPr/>
          </p:nvSpPr>
          <p:spPr>
            <a:xfrm>
              <a:off x="7212785" y="2024844"/>
              <a:ext cx="504056" cy="252028"/>
            </a:xfrm>
            <a:prstGeom prst="roundRect">
              <a:avLst/>
            </a:prstGeom>
            <a:noFill/>
            <a:ln w="25400">
              <a:solidFill>
                <a:schemeClr val="tx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모서리가 둥근 직사각형 21"/>
            <p:cNvSpPr/>
            <p:nvPr/>
          </p:nvSpPr>
          <p:spPr>
            <a:xfrm>
              <a:off x="8913440" y="2025377"/>
              <a:ext cx="720000" cy="216000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직사각형 1"/>
            <p:cNvSpPr/>
            <p:nvPr/>
          </p:nvSpPr>
          <p:spPr>
            <a:xfrm>
              <a:off x="1424608" y="3969060"/>
              <a:ext cx="7316356" cy="126014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" name="직선 화살표 연결선 3"/>
            <p:cNvCxnSpPr/>
            <p:nvPr/>
          </p:nvCxnSpPr>
          <p:spPr>
            <a:xfrm>
              <a:off x="7464813" y="2276872"/>
              <a:ext cx="0" cy="1692188"/>
            </a:xfrm>
            <a:prstGeom prst="straightConnector1">
              <a:avLst/>
            </a:prstGeom>
            <a:ln w="28575">
              <a:solidFill>
                <a:schemeClr val="tx2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모서리가 둥근 직사각형 4"/>
            <p:cNvSpPr/>
            <p:nvPr/>
          </p:nvSpPr>
          <p:spPr>
            <a:xfrm>
              <a:off x="5709084" y="2420888"/>
              <a:ext cx="2808312" cy="504056"/>
            </a:xfrm>
            <a:prstGeom prst="roundRect">
              <a:avLst/>
            </a:prstGeom>
            <a:noFill/>
            <a:ln w="28575">
              <a:solidFill>
                <a:srgbClr val="00B05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6360344" y="1194616"/>
              <a:ext cx="2913095" cy="504056"/>
            </a:xfrm>
            <a:prstGeom prst="roundRect">
              <a:avLst/>
            </a:prstGeom>
            <a:noFill/>
            <a:ln w="28575"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꺾인 연결선 6"/>
            <p:cNvCxnSpPr>
              <a:endCxn id="16" idx="1"/>
            </p:cNvCxnSpPr>
            <p:nvPr/>
          </p:nvCxnSpPr>
          <p:spPr>
            <a:xfrm rot="5400000" flipH="1" flipV="1">
              <a:off x="5673606" y="1734150"/>
              <a:ext cx="974244" cy="399232"/>
            </a:xfrm>
            <a:prstGeom prst="bentConnector2">
              <a:avLst/>
            </a:prstGeom>
            <a:ln w="28575">
              <a:solidFill>
                <a:srgbClr val="00B05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6293352" y="954866"/>
              <a:ext cx="6120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latin typeface="+mj-ea"/>
                  <a:ea typeface="+mj-ea"/>
                </a:rPr>
                <a:t>(</a:t>
              </a:r>
              <a:r>
                <a:rPr lang="ko-KR" altLang="en-US" sz="1200" dirty="0" smtClean="0">
                  <a:latin typeface="+mj-ea"/>
                  <a:ea typeface="+mj-ea"/>
                </a:rPr>
                <a:t>예시</a:t>
              </a:r>
              <a:r>
                <a:rPr lang="en-US" altLang="ko-KR" sz="1200" dirty="0" smtClean="0">
                  <a:latin typeface="+mj-ea"/>
                  <a:ea typeface="+mj-ea"/>
                </a:rPr>
                <a:t>)</a:t>
              </a:r>
              <a:endParaRPr lang="ko-KR" altLang="en-US" sz="1200" dirty="0">
                <a:latin typeface="+mj-ea"/>
                <a:ea typeface="+mj-ea"/>
              </a:endParaRPr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6395678" y="1412776"/>
              <a:ext cx="972000" cy="252000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모서리가 둥근 직사각형 22"/>
            <p:cNvSpPr/>
            <p:nvPr/>
          </p:nvSpPr>
          <p:spPr>
            <a:xfrm>
              <a:off x="8112993" y="1412776"/>
              <a:ext cx="486000" cy="252000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" name="꺾인 연결선 9"/>
            <p:cNvCxnSpPr/>
            <p:nvPr/>
          </p:nvCxnSpPr>
          <p:spPr>
            <a:xfrm rot="5400000" flipH="1" flipV="1">
              <a:off x="7270474" y="1180535"/>
              <a:ext cx="108012" cy="935181"/>
            </a:xfrm>
            <a:prstGeom prst="bentConnector3">
              <a:avLst>
                <a:gd name="adj1" fmla="val -62709"/>
              </a:avLst>
            </a:prstGeom>
            <a:ln w="25400">
              <a:solidFill>
                <a:srgbClr val="FF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꺾인 연결선 43"/>
            <p:cNvCxnSpPr/>
            <p:nvPr/>
          </p:nvCxnSpPr>
          <p:spPr>
            <a:xfrm rot="5400000" flipH="1" flipV="1">
              <a:off x="8625562" y="1324551"/>
              <a:ext cx="108012" cy="647149"/>
            </a:xfrm>
            <a:prstGeom prst="bentConnector3">
              <a:avLst>
                <a:gd name="adj1" fmla="val -54875"/>
              </a:avLst>
            </a:prstGeom>
            <a:ln w="25400">
              <a:solidFill>
                <a:srgbClr val="FF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7655436" y="1752631"/>
              <a:ext cx="823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50" dirty="0" smtClean="0">
                  <a:solidFill>
                    <a:srgbClr val="FF0000"/>
                  </a:solidFill>
                  <a:latin typeface="+mj-ea"/>
                  <a:ea typeface="+mj-ea"/>
                </a:rPr>
                <a:t>(</a:t>
              </a:r>
              <a:r>
                <a:rPr lang="ko-KR" altLang="en-US" sz="1050" dirty="0" smtClean="0">
                  <a:solidFill>
                    <a:srgbClr val="FF0000"/>
                  </a:solidFill>
                  <a:latin typeface="+mj-ea"/>
                  <a:ea typeface="+mj-ea"/>
                </a:rPr>
                <a:t>자동계산</a:t>
              </a:r>
              <a:r>
                <a:rPr lang="en-US" altLang="ko-KR" sz="1050" dirty="0" smtClean="0">
                  <a:solidFill>
                    <a:srgbClr val="FF0000"/>
                  </a:solidFill>
                  <a:latin typeface="+mj-ea"/>
                  <a:ea typeface="+mj-ea"/>
                </a:rPr>
                <a:t>)</a:t>
              </a:r>
              <a:endParaRPr lang="ko-KR" altLang="en-US" sz="1050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757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 smtClean="0">
                <a:solidFill>
                  <a:prstClr val="white"/>
                </a:solidFill>
              </a:rPr>
              <a:t>4. </a:t>
            </a:r>
            <a:r>
              <a:rPr lang="ko-KR" altLang="en-US" sz="2300" dirty="0" smtClean="0">
                <a:solidFill>
                  <a:prstClr val="white"/>
                </a:solidFill>
              </a:rPr>
              <a:t>성과현황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RITIS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사용방법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826" y="811997"/>
            <a:ext cx="8265224" cy="49149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모서리가 둥근 직사각형 11"/>
          <p:cNvSpPr/>
          <p:nvPr/>
        </p:nvSpPr>
        <p:spPr>
          <a:xfrm>
            <a:off x="7473280" y="3811724"/>
            <a:ext cx="612068" cy="102143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6537176" y="1607556"/>
            <a:ext cx="612068" cy="24787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2216696" y="3537012"/>
            <a:ext cx="1512168" cy="27471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217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954" y="908720"/>
            <a:ext cx="8840534" cy="5084636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4</a:t>
            </a:r>
            <a:r>
              <a:rPr lang="en-US" altLang="ko-KR" sz="2300" dirty="0" smtClean="0">
                <a:solidFill>
                  <a:prstClr val="white"/>
                </a:solidFill>
              </a:rPr>
              <a:t>. </a:t>
            </a:r>
            <a:r>
              <a:rPr lang="ko-KR" altLang="en-US" sz="2300" dirty="0" smtClean="0">
                <a:solidFill>
                  <a:prstClr val="white"/>
                </a:solidFill>
              </a:rPr>
              <a:t>성과현황</a:t>
            </a:r>
            <a:endParaRPr lang="ko-KR" altLang="en-US" dirty="0" smtClean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RITIS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사용방법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8949444" y="2771283"/>
            <a:ext cx="396044" cy="252028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776536" y="2339235"/>
            <a:ext cx="8100900" cy="360040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99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458" y="908720"/>
            <a:ext cx="8721969" cy="5328592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4</a:t>
            </a:r>
            <a:r>
              <a:rPr lang="en-US" altLang="ko-KR" sz="2300" dirty="0" smtClean="0">
                <a:solidFill>
                  <a:prstClr val="white"/>
                </a:solidFill>
              </a:rPr>
              <a:t>. </a:t>
            </a:r>
            <a:r>
              <a:rPr lang="ko-KR" altLang="en-US" sz="2300" dirty="0" smtClean="0">
                <a:solidFill>
                  <a:prstClr val="white"/>
                </a:solidFill>
              </a:rPr>
              <a:t>성과현황</a:t>
            </a:r>
            <a:endParaRPr lang="ko-KR" altLang="en-US" dirty="0" smtClean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RITIS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사용방법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8049344" y="1691283"/>
            <a:ext cx="1152128" cy="252028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8049344" y="4528170"/>
            <a:ext cx="1161653" cy="252028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488504" y="836712"/>
            <a:ext cx="8316924" cy="360040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82" y="908831"/>
            <a:ext cx="8717132" cy="541001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 smtClean="0">
                <a:solidFill>
                  <a:prstClr val="white"/>
                </a:solidFill>
              </a:rPr>
              <a:t>4. </a:t>
            </a:r>
            <a:r>
              <a:rPr lang="ko-KR" altLang="en-US" sz="2300" dirty="0" smtClean="0">
                <a:solidFill>
                  <a:prstClr val="white"/>
                </a:solidFill>
              </a:rPr>
              <a:t>성과현황</a:t>
            </a:r>
            <a:endParaRPr lang="ko-KR" altLang="en-US" dirty="0" smtClean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RITIS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사용방법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8716466" y="3052006"/>
            <a:ext cx="396044" cy="252028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8039819" y="5265204"/>
            <a:ext cx="1197657" cy="252028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488504" y="836712"/>
            <a:ext cx="8316924" cy="360040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568624" y="1808820"/>
            <a:ext cx="612068" cy="28803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632520" y="4797152"/>
            <a:ext cx="4932548" cy="324036"/>
          </a:xfrm>
          <a:prstGeom prst="roundRect">
            <a:avLst/>
          </a:prstGeom>
          <a:noFill/>
          <a:ln w="254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060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504" y="1052736"/>
            <a:ext cx="9145719" cy="5101198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>
                <a:solidFill>
                  <a:prstClr val="white"/>
                </a:solidFill>
              </a:rPr>
              <a:t>4</a:t>
            </a:r>
            <a:r>
              <a:rPr lang="en-US" altLang="ko-KR" sz="2300" dirty="0" smtClean="0">
                <a:solidFill>
                  <a:prstClr val="white"/>
                </a:solidFill>
              </a:rPr>
              <a:t>. </a:t>
            </a:r>
            <a:r>
              <a:rPr lang="ko-KR" altLang="en-US" sz="2300" dirty="0" smtClean="0">
                <a:solidFill>
                  <a:prstClr val="white"/>
                </a:solidFill>
              </a:rPr>
              <a:t>성과현황</a:t>
            </a:r>
            <a:endParaRPr lang="ko-KR" altLang="en-US" dirty="0" smtClean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RITIS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사용방법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4899344" y="4545124"/>
            <a:ext cx="612068" cy="252028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793459" y="2564904"/>
            <a:ext cx="8300001" cy="360040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937845" y="3789040"/>
            <a:ext cx="1452743" cy="28803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" name="꺾인 연결선 2"/>
          <p:cNvCxnSpPr>
            <a:stCxn id="12" idx="2"/>
          </p:cNvCxnSpPr>
          <p:nvPr/>
        </p:nvCxnSpPr>
        <p:spPr>
          <a:xfrm rot="16200000" flipH="1">
            <a:off x="1799160" y="3942128"/>
            <a:ext cx="570624" cy="840511"/>
          </a:xfrm>
          <a:prstGeom prst="bentConnector2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꺾인 연결선 15"/>
          <p:cNvCxnSpPr>
            <a:endCxn id="10" idx="0"/>
          </p:cNvCxnSpPr>
          <p:nvPr/>
        </p:nvCxnSpPr>
        <p:spPr>
          <a:xfrm>
            <a:off x="4808984" y="4294436"/>
            <a:ext cx="396394" cy="250688"/>
          </a:xfrm>
          <a:prstGeom prst="bentConnector2">
            <a:avLst/>
          </a:prstGeom>
          <a:ln w="190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904772" y="4869160"/>
            <a:ext cx="357662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FF0000"/>
                </a:solidFill>
                <a:latin typeface="+mj-ea"/>
                <a:ea typeface="+mj-ea"/>
              </a:rPr>
              <a:t>※ </a:t>
            </a:r>
            <a:r>
              <a:rPr lang="ko-KR" altLang="en-US" sz="1400" dirty="0" smtClean="0">
                <a:solidFill>
                  <a:srgbClr val="FF0000"/>
                </a:solidFill>
                <a:latin typeface="+mj-ea"/>
                <a:ea typeface="+mj-ea"/>
              </a:rPr>
              <a:t>첨부파일 인쇄 및 날인 후 제출</a:t>
            </a:r>
            <a:r>
              <a:rPr lang="en-US" altLang="ko-KR" sz="1400" dirty="0" smtClean="0">
                <a:solidFill>
                  <a:srgbClr val="FF0000"/>
                </a:solidFill>
                <a:latin typeface="+mj-ea"/>
                <a:ea typeface="+mj-ea"/>
              </a:rPr>
              <a:t>(</a:t>
            </a:r>
            <a:r>
              <a:rPr lang="ko-KR" altLang="en-US" sz="1400" dirty="0" smtClean="0">
                <a:solidFill>
                  <a:srgbClr val="FF0000"/>
                </a:solidFill>
                <a:latin typeface="+mj-ea"/>
                <a:ea typeface="+mj-ea"/>
              </a:rPr>
              <a:t>업로드</a:t>
            </a:r>
            <a:r>
              <a:rPr lang="en-US" altLang="ko-KR" sz="1400" dirty="0" smtClean="0">
                <a:solidFill>
                  <a:srgbClr val="FF0000"/>
                </a:solidFill>
                <a:latin typeface="+mj-ea"/>
                <a:ea typeface="+mj-ea"/>
              </a:rPr>
              <a:t>)</a:t>
            </a:r>
            <a:endParaRPr lang="ko-KR" altLang="en-US" sz="14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6501172" y="1748101"/>
            <a:ext cx="3113181" cy="280035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5601072" y="1321023"/>
            <a:ext cx="411843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 err="1" smtClean="0">
                <a:solidFill>
                  <a:srgbClr val="FF0000"/>
                </a:solidFill>
                <a:latin typeface="+mj-ea"/>
                <a:ea typeface="+mj-ea"/>
              </a:rPr>
              <a:t>작성완료</a:t>
            </a:r>
            <a:r>
              <a:rPr lang="ko-KR" altLang="en-US" sz="1400" dirty="0" smtClean="0">
                <a:solidFill>
                  <a:srgbClr val="FF0000"/>
                </a:solidFill>
                <a:latin typeface="+mj-ea"/>
                <a:ea typeface="+mj-ea"/>
              </a:rPr>
              <a:t> 후 검증요청까지 진행해야 제출 완료</a:t>
            </a:r>
            <a:r>
              <a:rPr lang="en-US" altLang="ko-KR" sz="1400" dirty="0" smtClean="0">
                <a:solidFill>
                  <a:srgbClr val="FF0000"/>
                </a:solidFill>
                <a:latin typeface="+mj-ea"/>
                <a:ea typeface="+mj-ea"/>
              </a:rPr>
              <a:t>!!!</a:t>
            </a:r>
            <a:endParaRPr lang="ko-KR" altLang="en-US" sz="14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pic>
        <p:nvPicPr>
          <p:cNvPr id="1026" name="Picture 2" descr="F:\scan\헬스페이스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133" y="3174990"/>
            <a:ext cx="2080256" cy="2941896"/>
          </a:xfrm>
          <a:prstGeom prst="rect">
            <a:avLst/>
          </a:prstGeom>
          <a:noFill/>
          <a:ln w="22225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모서리가 둥근 직사각형 1"/>
          <p:cNvSpPr/>
          <p:nvPr/>
        </p:nvSpPr>
        <p:spPr>
          <a:xfrm>
            <a:off x="8743413" y="5768860"/>
            <a:ext cx="890809" cy="34802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/>
        </p:nvSpPr>
        <p:spPr>
          <a:xfrm>
            <a:off x="9005336" y="1780106"/>
            <a:ext cx="576064" cy="21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신명조" panose="02030600000101010101" pitchFamily="18" charset="-127"/>
                <a:ea typeface="HY신명조" panose="02030600000101010101" pitchFamily="18" charset="-127"/>
              </a:rPr>
              <a:t>목록</a:t>
            </a:r>
            <a:endParaRPr lang="ko-KR" altLang="en-US" sz="1200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8064046" y="1775265"/>
            <a:ext cx="900100" cy="21602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1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검증요청</a:t>
            </a:r>
            <a:endParaRPr lang="ko-KR" altLang="en-US" sz="1200" dirty="0">
              <a:solidFill>
                <a:schemeClr val="bg1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6548466" y="1781053"/>
            <a:ext cx="1487039" cy="21602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1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성과정보 일괄인쇄</a:t>
            </a:r>
            <a:endParaRPr lang="ko-KR" altLang="en-US" sz="1200" dirty="0">
              <a:solidFill>
                <a:schemeClr val="bg1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17" name="제목 12"/>
          <p:cNvSpPr txBox="1">
            <a:spLocks/>
          </p:cNvSpPr>
          <p:nvPr/>
        </p:nvSpPr>
        <p:spPr bwMode="auto">
          <a:xfrm>
            <a:off x="0" y="180937"/>
            <a:ext cx="9906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2300" dirty="0" smtClean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300" dirty="0" smtClean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성과입력</a:t>
            </a:r>
            <a:r>
              <a:rPr lang="en-US" altLang="ko-KR" sz="2300" dirty="0" smtClean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·</a:t>
            </a:r>
            <a:r>
              <a:rPr lang="ko-KR" altLang="en-US" sz="2300" dirty="0" smtClean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관리</a:t>
            </a:r>
            <a:endParaRPr lang="ko-KR" altLang="en-US" sz="24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67" name="그림 36" descr="1.png"/>
          <p:cNvPicPr>
            <a:picLocks noChangeAspect="1"/>
          </p:cNvPicPr>
          <p:nvPr/>
        </p:nvPicPr>
        <p:blipFill>
          <a:blip r:embed="rId3" cstate="print">
            <a:lum bright="40000"/>
          </a:blip>
          <a:srcRect l="9374"/>
          <a:stretch>
            <a:fillRect/>
          </a:stretch>
        </p:blipFill>
        <p:spPr bwMode="auto">
          <a:xfrm>
            <a:off x="128464" y="632654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" name="Text Box 25"/>
          <p:cNvSpPr txBox="1">
            <a:spLocks noChangeArrowheads="1"/>
          </p:cNvSpPr>
          <p:nvPr/>
        </p:nvSpPr>
        <p:spPr bwMode="auto">
          <a:xfrm>
            <a:off x="899592" y="944724"/>
            <a:ext cx="8271395" cy="40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lvl="0" defTabSz="1006475" latinLnBrk="0">
              <a:defRPr/>
            </a:pP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관련규정 </a:t>
            </a: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공통운영요령 </a:t>
            </a:r>
            <a:r>
              <a:rPr lang="ko-KR" altLang="en-US" sz="2000" kern="0" dirty="0">
                <a:latin typeface="HY헤드라인M" pitchFamily="18" charset="-127"/>
                <a:ea typeface="HY헤드라인M" pitchFamily="18" charset="-127"/>
              </a:rPr>
              <a:t>제</a:t>
            </a:r>
            <a:r>
              <a:rPr lang="en-US" altLang="ko-KR" sz="2000" kern="0" dirty="0" smtClean="0">
                <a:latin typeface="HY헤드라인M" pitchFamily="18" charset="-127"/>
                <a:ea typeface="HY헤드라인M" pitchFamily="18" charset="-127"/>
              </a:rPr>
              <a:t>43</a:t>
            </a:r>
            <a:r>
              <a:rPr lang="ko-KR" altLang="en-US" sz="2000" kern="0" dirty="0" smtClean="0">
                <a:latin typeface="HY헤드라인M" pitchFamily="18" charset="-127"/>
                <a:ea typeface="HY헤드라인M" pitchFamily="18" charset="-127"/>
              </a:rPr>
              <a:t>조</a:t>
            </a:r>
            <a:r>
              <a:rPr lang="en-US" altLang="ko-KR" sz="2000" kern="0" dirty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kern="0" dirty="0" smtClean="0">
                <a:latin typeface="HY헤드라인M" pitchFamily="18" charset="-127"/>
                <a:ea typeface="HY헤드라인M" pitchFamily="18" charset="-127"/>
              </a:rPr>
              <a:t>사업 종료 후의 </a:t>
            </a:r>
            <a:r>
              <a:rPr lang="ko-KR" altLang="en-US" sz="2000" kern="0" dirty="0" err="1" smtClean="0">
                <a:latin typeface="HY헤드라인M" pitchFamily="18" charset="-127"/>
                <a:ea typeface="HY헤드라인M" pitchFamily="18" charset="-127"/>
              </a:rPr>
              <a:t>활용보고</a:t>
            </a:r>
            <a:r>
              <a:rPr lang="ko-KR" altLang="en-US" sz="2000" kern="0" dirty="0" smtClean="0">
                <a:latin typeface="HY헤드라인M" pitchFamily="18" charset="-127"/>
                <a:ea typeface="HY헤드라인M" pitchFamily="18" charset="-127"/>
              </a:rPr>
              <a:t> 및 평가</a:t>
            </a:r>
            <a:r>
              <a:rPr lang="en-US" altLang="ko-KR" sz="2000" kern="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2000" kern="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5" name="모서리가 둥근 직사각형 74"/>
          <p:cNvSpPr/>
          <p:nvPr/>
        </p:nvSpPr>
        <p:spPr>
          <a:xfrm>
            <a:off x="323849" y="1520788"/>
            <a:ext cx="9165655" cy="2592288"/>
          </a:xfrm>
          <a:prstGeom prst="roundRect">
            <a:avLst>
              <a:gd name="adj" fmla="val 6065"/>
            </a:avLst>
          </a:prstGeom>
          <a:solidFill>
            <a:srgbClr val="9BBB59">
              <a:tint val="40000"/>
              <a:hueOff val="0"/>
              <a:satOff val="0"/>
              <a:lumOff val="0"/>
              <a:alpha val="50000"/>
            </a:srgbClr>
          </a:solidFill>
          <a:ln w="15875" cap="flat" cmpd="sng" algn="ctr">
            <a:solidFill>
              <a:schemeClr val="accent2">
                <a:lumMod val="75000"/>
                <a:alpha val="90000"/>
              </a:schemeClr>
            </a:solidFill>
            <a:prstDash val="solid"/>
          </a:ln>
          <a:effectLst/>
        </p:spPr>
      </p:sp>
      <p:pic>
        <p:nvPicPr>
          <p:cNvPr id="76" name="Picture 15" descr="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621768"/>
            <a:ext cx="204787" cy="204787"/>
          </a:xfrm>
          <a:prstGeom prst="rect">
            <a:avLst/>
          </a:prstGeom>
          <a:noFill/>
        </p:spPr>
      </p:pic>
      <p:sp>
        <p:nvSpPr>
          <p:cNvPr id="24" name="Text Box 201"/>
          <p:cNvSpPr txBox="1">
            <a:spLocks noChangeArrowheads="1"/>
          </p:cNvSpPr>
          <p:nvPr/>
        </p:nvSpPr>
        <p:spPr bwMode="auto">
          <a:xfrm>
            <a:off x="560512" y="1542620"/>
            <a:ext cx="8784976" cy="282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①</a:t>
            </a:r>
            <a:r>
              <a:rPr lang="ko-KR" altLang="en-US" dirty="0"/>
              <a:t>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주관기관의 장은 별도 서식에 의한 성과활용현황보고서를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과제가 종료된 해의 다음해부터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년간 매년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월말까지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전담기관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관리기관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에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제출하여야 한다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 (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중략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다만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장관은 사업별 특성 및 미래창조과학부의 국가연구개발사업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성과 조사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분석 및 평가 일정에 따라 제출기간 및 제출 마감일을 조정할 수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있으며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… (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후략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base">
              <a:lnSpc>
                <a:spcPct val="120000"/>
              </a:lnSpc>
            </a:pPr>
            <a:endParaRPr lang="ko-KR" altLang="en-US" sz="5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base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②</a:t>
            </a:r>
            <a:r>
              <a:rPr lang="ko-KR" altLang="en-US" dirty="0"/>
              <a:t> </a:t>
            </a:r>
            <a:r>
              <a:rPr lang="ko-KR" altLang="en-US" sz="1400" b="1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실시기관</a:t>
            </a:r>
            <a:r>
              <a:rPr lang="ko-KR" altLang="en-US" sz="14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은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사업수행성과의 </a:t>
            </a:r>
            <a:r>
              <a:rPr lang="ko-KR" altLang="en-US" sz="14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활용현황을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년간 매년 주관기관의 장에게 보고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하여 제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항에 따른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성과활용현황보고서를 작성할 수 있도록 협조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하여야 한다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base">
              <a:lnSpc>
                <a:spcPct val="120000"/>
              </a:lnSpc>
            </a:pPr>
            <a:endParaRPr lang="en-US" altLang="ko-KR" sz="5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base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⑥</a:t>
            </a:r>
            <a:r>
              <a:rPr lang="ko-KR" altLang="en-US" dirty="0" smtClean="0"/>
              <a:t>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장비전문기관은 장비에 대하여 제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항에서 제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항을 준용하여 사업 종료 후 장비활용보고 및 평가를 실시할 수 있다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base"/>
            <a:endParaRPr lang="ko-KR" altLang="en-US" sz="5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base">
              <a:lnSpc>
                <a:spcPct val="120000"/>
              </a:lnSpc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⑦</a:t>
            </a:r>
            <a:r>
              <a:rPr lang="ko-KR" altLang="en-US" sz="1400" dirty="0" smtClean="0"/>
              <a:t>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전담기관의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장은 제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항의 성과분석을 위하여 필요할 경우 현장실태조사 및 지역사업수혜자를 대상으로 </a:t>
            </a:r>
            <a:r>
              <a:rPr lang="ko-KR" altLang="en-US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고객만족도 조사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를 실시할 수 있다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base">
              <a:lnSpc>
                <a:spcPct val="120000"/>
              </a:lnSpc>
            </a:pP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RITIS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" name="그룹 49"/>
          <p:cNvGrpSpPr/>
          <p:nvPr/>
        </p:nvGrpSpPr>
        <p:grpSpPr>
          <a:xfrm>
            <a:off x="315458" y="810661"/>
            <a:ext cx="605094" cy="592590"/>
            <a:chOff x="315458" y="810233"/>
            <a:chExt cx="605094" cy="592590"/>
          </a:xfrm>
        </p:grpSpPr>
        <p:grpSp>
          <p:nvGrpSpPr>
            <p:cNvPr id="3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55" name="Picture 14" descr="13-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" name="타원 55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맑은 고딕"/>
                    <a:ea typeface="맑은 고딕"/>
                    <a:cs typeface="+mn-cs"/>
                  </a:rPr>
                  <a:t>1</a:t>
                </a: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4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53" name="그림 52" descr="나뭇잎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4" name="그림 53" descr="나뭇잎01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6" name="모서리가 둥근 직사각형 25"/>
          <p:cNvSpPr/>
          <p:nvPr/>
        </p:nvSpPr>
        <p:spPr>
          <a:xfrm>
            <a:off x="323849" y="4224857"/>
            <a:ext cx="9156130" cy="2107551"/>
          </a:xfrm>
          <a:prstGeom prst="roundRect">
            <a:avLst>
              <a:gd name="adj" fmla="val 763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27" name="Text Box 201"/>
          <p:cNvSpPr txBox="1">
            <a:spLocks noChangeArrowheads="1"/>
          </p:cNvSpPr>
          <p:nvPr/>
        </p:nvSpPr>
        <p:spPr bwMode="auto">
          <a:xfrm>
            <a:off x="746088" y="4221088"/>
            <a:ext cx="8491388" cy="210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0975" indent="-180975" algn="just" fontAlgn="base">
              <a:lnSpc>
                <a:spcPct val="120000"/>
              </a:lnSpc>
            </a:pP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   ※</a:t>
            </a:r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</a:rPr>
              <a:t> 지역사업 핵심 주요성과 </a:t>
            </a: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고용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매출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 dirty="0" err="1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사업화매출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180975" indent="-180975" algn="just" fontAlgn="base">
              <a:lnSpc>
                <a:spcPct val="120000"/>
              </a:lnSpc>
            </a:pP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  ※ </a:t>
            </a:r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</a:rPr>
              <a:t>성과조사 시점 별 조사 항목</a:t>
            </a:r>
            <a:endParaRPr lang="en-US" altLang="ko-KR" sz="14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180975" indent="-180975" algn="just" fontAlgn="base">
              <a:lnSpc>
                <a:spcPct val="120000"/>
              </a:lnSpc>
            </a:pP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- 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수행기간 내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회계연도 기준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: 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고용실적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매출실적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 err="1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조분평</a:t>
            </a:r>
            <a:endParaRPr lang="en-US" altLang="ko-KR" sz="14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80975" indent="-180975" algn="just" fontAlgn="base">
              <a:lnSpc>
                <a:spcPct val="120000"/>
              </a:lnSpc>
            </a:pPr>
            <a:r>
              <a:rPr lang="en-US" altLang="ko-KR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- 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성과활용기간 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성과활용현황보고서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 err="1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조분평</a:t>
            </a:r>
            <a:endParaRPr lang="en-US" altLang="ko-KR" sz="14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80975" indent="-180975" algn="just" fontAlgn="base">
              <a:lnSpc>
                <a:spcPct val="120000"/>
              </a:lnSpc>
            </a:pPr>
            <a:endParaRPr lang="en-US" altLang="ko-KR" sz="5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1950" indent="-361950" algn="just" fontAlgn="base">
              <a:lnSpc>
                <a:spcPct val="120000"/>
              </a:lnSpc>
            </a:pP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200" b="1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200" b="1" dirty="0" err="1" smtClean="0">
                <a:latin typeface="맑은 고딕" pitchFamily="50" charset="-127"/>
                <a:ea typeface="맑은 고딕" pitchFamily="50" charset="-127"/>
              </a:rPr>
              <a:t>ㆍ</a:t>
            </a:r>
            <a:r>
              <a:rPr lang="ko-KR" altLang="en-US" sz="1200" b="1" dirty="0" smtClean="0">
                <a:latin typeface="맑은 고딕" pitchFamily="50" charset="-127"/>
                <a:ea typeface="맑은 고딕" pitchFamily="50" charset="-127"/>
              </a:rPr>
              <a:t> 성과활용기간 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최종평가 후 일정기간 동안 완료과제의 수행결과 활용현황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파급효과 등에 대한 조사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분석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및 평가를 실시하는 </a:t>
            </a:r>
            <a:r>
              <a:rPr lang="ko-KR" altLang="en-US" sz="1200" b="1" dirty="0" smtClean="0">
                <a:latin typeface="맑은 고딕" pitchFamily="50" charset="-127"/>
                <a:ea typeface="맑은 고딕" pitchFamily="50" charset="-127"/>
              </a:rPr>
              <a:t>기간</a:t>
            </a:r>
            <a:endParaRPr lang="en-US" altLang="ko-KR" sz="12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355600" indent="-355600" algn="just" fontAlgn="base">
              <a:lnSpc>
                <a:spcPct val="120000"/>
              </a:lnSpc>
            </a:pP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200" b="1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200" b="1" dirty="0" err="1" smtClean="0">
                <a:latin typeface="맑은 고딕" pitchFamily="50" charset="-127"/>
                <a:ea typeface="맑은 고딕" pitchFamily="50" charset="-127"/>
              </a:rPr>
              <a:t>ㆍ</a:t>
            </a:r>
            <a:r>
              <a:rPr lang="ko-KR" altLang="en-US" sz="1200" b="1" dirty="0" smtClean="0">
                <a:latin typeface="맑은 고딕" pitchFamily="50" charset="-127"/>
                <a:ea typeface="맑은 고딕" pitchFamily="50" charset="-127"/>
              </a:rPr>
              <a:t> 총 수행기간 </a:t>
            </a:r>
            <a:r>
              <a:rPr lang="en-US" altLang="ko-KR" sz="1200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200" b="1" dirty="0" smtClean="0">
                <a:latin typeface="맑은 고딕" pitchFamily="50" charset="-127"/>
                <a:ea typeface="맑은 고딕" pitchFamily="50" charset="-127"/>
              </a:rPr>
              <a:t>협약에서 정한 사업 시작일로부터 사업 종료일까지의 사업수행 전체기간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marL="355600" indent="-355600" algn="just" fontAlgn="base">
              <a:lnSpc>
                <a:spcPct val="120000"/>
              </a:lnSpc>
            </a:pP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200" b="1" dirty="0" err="1" smtClean="0">
                <a:latin typeface="맑은 고딕" pitchFamily="50" charset="-127"/>
                <a:ea typeface="맑은 고딕" pitchFamily="50" charset="-127"/>
              </a:rPr>
              <a:t>ㆍ</a:t>
            </a:r>
            <a:r>
              <a:rPr lang="ko-KR" altLang="en-US" sz="1200" b="1" dirty="0" smtClean="0">
                <a:latin typeface="맑은 고딕" pitchFamily="50" charset="-127"/>
                <a:ea typeface="맑은 고딕" pitchFamily="50" charset="-127"/>
              </a:rPr>
              <a:t> 사업기간 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총 수행기간에 성과활용기간을 합한 기간</a:t>
            </a:r>
            <a:endParaRPr lang="en-US" altLang="ko-KR" sz="12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8" name="Picture 15" descr="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342" y="2456892"/>
            <a:ext cx="204787" cy="204787"/>
          </a:xfrm>
          <a:prstGeom prst="rect">
            <a:avLst/>
          </a:prstGeom>
          <a:noFill/>
        </p:spPr>
      </p:pic>
      <p:pic>
        <p:nvPicPr>
          <p:cNvPr id="31" name="Picture 15" descr="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342" y="3032956"/>
            <a:ext cx="204787" cy="204787"/>
          </a:xfrm>
          <a:prstGeom prst="rect">
            <a:avLst/>
          </a:prstGeom>
          <a:noFill/>
        </p:spPr>
      </p:pic>
      <p:pic>
        <p:nvPicPr>
          <p:cNvPr id="22" name="Picture 15" descr="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3737" y="3548249"/>
            <a:ext cx="204787" cy="2047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7816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40" y="800707"/>
            <a:ext cx="8208912" cy="5554533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sz="2300" dirty="0" smtClean="0">
                <a:solidFill>
                  <a:prstClr val="white"/>
                </a:solidFill>
              </a:rPr>
              <a:t>1. </a:t>
            </a:r>
            <a:r>
              <a:rPr lang="ko-KR" altLang="en-US" sz="2300" dirty="0" smtClean="0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RITIS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사용방법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1244588" y="3501008"/>
            <a:ext cx="1224136" cy="612068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6537176" y="1607556"/>
            <a:ext cx="612068" cy="24787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228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[</a:t>
            </a:r>
            <a:r>
              <a:rPr lang="ko-KR" altLang="en-US" smtClean="0"/>
              <a:t>참고</a:t>
            </a:r>
            <a:r>
              <a:rPr lang="en-US" altLang="ko-KR" smtClean="0"/>
              <a:t>] RITIS </a:t>
            </a:r>
            <a:r>
              <a:rPr lang="ko-KR" altLang="en-US" smtClean="0"/>
              <a:t>성과관리 </a:t>
            </a:r>
            <a:r>
              <a:rPr lang="en-US" altLang="ko-KR" smtClean="0"/>
              <a:t>(</a:t>
            </a:r>
            <a:r>
              <a:rPr lang="ko-KR" altLang="en-US" smtClean="0"/>
              <a:t>메뉴</a:t>
            </a:r>
            <a:r>
              <a:rPr lang="en-US" altLang="ko-KR" smtClean="0"/>
              <a:t>)</a:t>
            </a:r>
            <a:r>
              <a:rPr lang="ko-KR" altLang="en-US" smtClean="0"/>
              <a:t>변화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RITIS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사용방법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529" y="1105854"/>
            <a:ext cx="8875967" cy="217913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899" y="3810445"/>
            <a:ext cx="8884825" cy="188680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모서리가 둥근 직사각형 12"/>
          <p:cNvSpPr/>
          <p:nvPr/>
        </p:nvSpPr>
        <p:spPr>
          <a:xfrm>
            <a:off x="7308640" y="2312876"/>
            <a:ext cx="2097298" cy="828092"/>
          </a:xfrm>
          <a:prstGeom prst="roundRect">
            <a:avLst>
              <a:gd name="adj" fmla="val 6759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1908040" y="1844824"/>
            <a:ext cx="1512168" cy="27471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7764501" y="4471118"/>
            <a:ext cx="1683818" cy="972108"/>
          </a:xfrm>
          <a:prstGeom prst="roundRect">
            <a:avLst>
              <a:gd name="adj" fmla="val 6759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908040" y="4086597"/>
            <a:ext cx="1512168" cy="27471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줄무늬가 있는 오른쪽 화살표 16"/>
          <p:cNvSpPr/>
          <p:nvPr/>
        </p:nvSpPr>
        <p:spPr>
          <a:xfrm rot="5400000">
            <a:off x="7859825" y="3690527"/>
            <a:ext cx="1188132" cy="233030"/>
          </a:xfrm>
          <a:prstGeom prst="stripedRightArrow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385048" y="3465004"/>
            <a:ext cx="3044423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  <a:latin typeface="+mj-ea"/>
                <a:ea typeface="+mj-ea"/>
              </a:rPr>
              <a:t>2016</a:t>
            </a:r>
            <a:r>
              <a:rPr lang="ko-KR" altLang="en-US" sz="1200" dirty="0" smtClean="0">
                <a:solidFill>
                  <a:srgbClr val="FF0000"/>
                </a:solidFill>
                <a:latin typeface="+mj-ea"/>
                <a:ea typeface="+mj-ea"/>
              </a:rPr>
              <a:t>년 </a:t>
            </a:r>
            <a:r>
              <a:rPr lang="ko-KR" altLang="en-US" sz="1200" dirty="0" err="1" smtClean="0">
                <a:solidFill>
                  <a:srgbClr val="FF0000"/>
                </a:solidFill>
                <a:latin typeface="+mj-ea"/>
                <a:ea typeface="+mj-ea"/>
              </a:rPr>
              <a:t>성과조사</a:t>
            </a:r>
            <a:r>
              <a:rPr lang="en-US" altLang="ko-KR" sz="1200" dirty="0" smtClean="0">
                <a:solidFill>
                  <a:srgbClr val="FF0000"/>
                </a:solidFill>
                <a:latin typeface="+mj-ea"/>
                <a:ea typeface="+mj-ea"/>
              </a:rPr>
              <a:t>(2015</a:t>
            </a:r>
            <a:r>
              <a:rPr lang="ko-KR" altLang="en-US" sz="1200" dirty="0" smtClean="0">
                <a:solidFill>
                  <a:srgbClr val="FF0000"/>
                </a:solidFill>
                <a:latin typeface="+mj-ea"/>
                <a:ea typeface="+mj-ea"/>
              </a:rPr>
              <a:t>년 </a:t>
            </a:r>
            <a:r>
              <a:rPr lang="ko-KR" altLang="en-US" sz="1200" dirty="0" err="1" smtClean="0">
                <a:solidFill>
                  <a:srgbClr val="FF0000"/>
                </a:solidFill>
                <a:latin typeface="+mj-ea"/>
                <a:ea typeface="+mj-ea"/>
              </a:rPr>
              <a:t>발생성과</a:t>
            </a:r>
            <a:r>
              <a:rPr lang="en-US" altLang="ko-KR" sz="1200" dirty="0" smtClean="0">
                <a:solidFill>
                  <a:srgbClr val="FF0000"/>
                </a:solidFill>
                <a:latin typeface="+mj-ea"/>
                <a:ea typeface="+mj-ea"/>
              </a:rPr>
              <a:t>)</a:t>
            </a:r>
            <a:r>
              <a:rPr lang="ko-KR" altLang="en-US" sz="1200" dirty="0" smtClean="0">
                <a:solidFill>
                  <a:srgbClr val="FF0000"/>
                </a:solidFill>
                <a:latin typeface="+mj-ea"/>
                <a:ea typeface="+mj-ea"/>
              </a:rPr>
              <a:t>부터</a:t>
            </a:r>
            <a:endParaRPr lang="en-US" altLang="ko-KR" sz="1200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200" dirty="0" err="1" smtClean="0">
                <a:solidFill>
                  <a:srgbClr val="FF0000"/>
                </a:solidFill>
                <a:latin typeface="+mj-ea"/>
                <a:ea typeface="+mj-ea"/>
              </a:rPr>
              <a:t>조분평</a:t>
            </a:r>
            <a:r>
              <a:rPr lang="ko-KR" altLang="en-US" sz="1200" dirty="0" smtClean="0">
                <a:solidFill>
                  <a:srgbClr val="FF0000"/>
                </a:solidFill>
                <a:latin typeface="+mj-ea"/>
                <a:ea typeface="+mj-ea"/>
              </a:rPr>
              <a:t> 메뉴가 성과활용현황보고로 통합</a:t>
            </a:r>
            <a:endParaRPr lang="ko-KR" altLang="en-US" sz="12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cxnSp>
        <p:nvCxnSpPr>
          <p:cNvPr id="6" name="직선 화살표 연결선 5"/>
          <p:cNvCxnSpPr>
            <a:stCxn id="14" idx="2"/>
          </p:cNvCxnSpPr>
          <p:nvPr/>
        </p:nvCxnSpPr>
        <p:spPr>
          <a:xfrm>
            <a:off x="2664124" y="2119536"/>
            <a:ext cx="0" cy="199533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09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826" y="811997"/>
            <a:ext cx="8265224" cy="49149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sz="2300" dirty="0" smtClean="0">
                <a:solidFill>
                  <a:prstClr val="white"/>
                </a:solidFill>
              </a:rPr>
              <a:t>1. </a:t>
            </a:r>
            <a:r>
              <a:rPr lang="ko-KR" altLang="en-US" sz="2300" dirty="0" smtClean="0">
                <a:solidFill>
                  <a:prstClr val="white"/>
                </a:solidFill>
              </a:rPr>
              <a:t>성과입력</a:t>
            </a:r>
            <a:r>
              <a:rPr lang="en-US" altLang="ko-KR" sz="2300" dirty="0">
                <a:solidFill>
                  <a:prstClr val="white"/>
                </a:solidFill>
              </a:rPr>
              <a:t>·</a:t>
            </a:r>
            <a:r>
              <a:rPr lang="ko-KR" altLang="en-US" sz="2300" dirty="0">
                <a:solidFill>
                  <a:prstClr val="white"/>
                </a:solidFill>
              </a:rPr>
              <a:t>관리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RITIS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사용방법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7509284" y="3825044"/>
            <a:ext cx="1460784" cy="972108"/>
          </a:xfrm>
          <a:prstGeom prst="roundRect">
            <a:avLst>
              <a:gd name="adj" fmla="val 6759"/>
            </a:avLst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2216696" y="3537012"/>
            <a:ext cx="1512168" cy="27471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537176" y="1607556"/>
            <a:ext cx="612068" cy="24787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57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826" y="811997"/>
            <a:ext cx="8265224" cy="49149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 smtClean="0">
                <a:solidFill>
                  <a:prstClr val="white"/>
                </a:solidFill>
              </a:rPr>
              <a:t>2. </a:t>
            </a:r>
            <a:r>
              <a:rPr lang="ko-KR" altLang="en-US" sz="2300" dirty="0" smtClean="0">
                <a:solidFill>
                  <a:prstClr val="white"/>
                </a:solidFill>
              </a:rPr>
              <a:t>고용실적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RITIS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사용방법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8013340" y="3811724"/>
            <a:ext cx="540060" cy="102143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537176" y="1607556"/>
            <a:ext cx="612068" cy="24787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2216696" y="3537012"/>
            <a:ext cx="1512168" cy="27471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103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 smtClean="0">
                <a:solidFill>
                  <a:prstClr val="white"/>
                </a:solidFill>
              </a:rPr>
              <a:t>2. </a:t>
            </a:r>
            <a:r>
              <a:rPr lang="ko-KR" altLang="en-US" sz="2300" dirty="0" smtClean="0">
                <a:solidFill>
                  <a:prstClr val="white"/>
                </a:solidFill>
              </a:rPr>
              <a:t>고용실적</a:t>
            </a:r>
            <a:endParaRPr lang="ko-KR" altLang="en-US" dirty="0" smtClean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 RITIS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사용방법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308484" y="800708"/>
            <a:ext cx="9349414" cy="5328592"/>
            <a:chOff x="308484" y="982000"/>
            <a:chExt cx="9349414" cy="4427220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484" y="982000"/>
              <a:ext cx="9341168" cy="4427220"/>
            </a:xfrm>
            <a:prstGeom prst="rect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7" name="모서리가 둥근 직사각형 16"/>
            <p:cNvSpPr/>
            <p:nvPr/>
          </p:nvSpPr>
          <p:spPr>
            <a:xfrm>
              <a:off x="9045898" y="1834221"/>
              <a:ext cx="612000" cy="25202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직사각형 1"/>
            <p:cNvSpPr/>
            <p:nvPr/>
          </p:nvSpPr>
          <p:spPr>
            <a:xfrm>
              <a:off x="8273835" y="2439958"/>
              <a:ext cx="360040" cy="18002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" name="꺾인 연결선 3"/>
            <p:cNvCxnSpPr>
              <a:stCxn id="2" idx="3"/>
              <a:endCxn id="12" idx="3"/>
            </p:cNvCxnSpPr>
            <p:nvPr/>
          </p:nvCxnSpPr>
          <p:spPr>
            <a:xfrm flipH="1">
              <a:off x="8157356" y="2529968"/>
              <a:ext cx="476519" cy="2231180"/>
            </a:xfrm>
            <a:prstGeom prst="bentConnector3">
              <a:avLst>
                <a:gd name="adj1" fmla="val -47973"/>
              </a:avLst>
            </a:prstGeom>
            <a:ln w="28575">
              <a:solidFill>
                <a:srgbClr val="00B05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직사각형 11"/>
            <p:cNvSpPr/>
            <p:nvPr/>
          </p:nvSpPr>
          <p:spPr>
            <a:xfrm>
              <a:off x="1640632" y="4221088"/>
              <a:ext cx="6516724" cy="108012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17" name="제목 12"/>
          <p:cNvSpPr txBox="1">
            <a:spLocks/>
          </p:cNvSpPr>
          <p:nvPr/>
        </p:nvSpPr>
        <p:spPr bwMode="auto">
          <a:xfrm>
            <a:off x="0" y="180937"/>
            <a:ext cx="9906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2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2</a:t>
            </a:r>
            <a:r>
              <a:rPr lang="en-US" altLang="ko-KR" sz="2300" dirty="0" smtClean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300" dirty="0" smtClean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고용실적</a:t>
            </a:r>
            <a:endParaRPr lang="ko-KR" altLang="en-US" sz="24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67" name="그림 36" descr="1.png"/>
          <p:cNvPicPr>
            <a:picLocks noChangeAspect="1"/>
          </p:cNvPicPr>
          <p:nvPr/>
        </p:nvPicPr>
        <p:blipFill>
          <a:blip r:embed="rId3" cstate="print">
            <a:lum bright="40000"/>
          </a:blip>
          <a:srcRect l="9374"/>
          <a:stretch>
            <a:fillRect/>
          </a:stretch>
        </p:blipFill>
        <p:spPr bwMode="auto">
          <a:xfrm>
            <a:off x="128464" y="632654"/>
            <a:ext cx="7113240" cy="8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" name="Text Box 25"/>
          <p:cNvSpPr txBox="1">
            <a:spLocks noChangeArrowheads="1"/>
          </p:cNvSpPr>
          <p:nvPr/>
        </p:nvSpPr>
        <p:spPr bwMode="auto">
          <a:xfrm>
            <a:off x="899592" y="944724"/>
            <a:ext cx="8271395" cy="40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471" tIns="50238" rIns="100471" bIns="50238">
            <a:spAutoFit/>
          </a:bodyPr>
          <a:lstStyle/>
          <a:p>
            <a:pPr lvl="0" defTabSz="1006475" latinLnBrk="0">
              <a:defRPr/>
            </a:pP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지역사업 신규고용 성과 조사 기준</a:t>
            </a:r>
            <a:endParaRPr lang="ko-KR" altLang="en-US" sz="2000" kern="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5" name="모서리가 둥근 직사각형 74"/>
          <p:cNvSpPr/>
          <p:nvPr/>
        </p:nvSpPr>
        <p:spPr>
          <a:xfrm>
            <a:off x="323849" y="1520788"/>
            <a:ext cx="9165655" cy="4176464"/>
          </a:xfrm>
          <a:prstGeom prst="roundRect">
            <a:avLst>
              <a:gd name="adj" fmla="val 4545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pic>
        <p:nvPicPr>
          <p:cNvPr id="76" name="Picture 15" descr="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657772"/>
            <a:ext cx="204787" cy="204787"/>
          </a:xfrm>
          <a:prstGeom prst="rect">
            <a:avLst/>
          </a:prstGeom>
          <a:noFill/>
        </p:spPr>
      </p:pic>
      <p:sp>
        <p:nvSpPr>
          <p:cNvPr id="24" name="Text Box 201"/>
          <p:cNvSpPr txBox="1">
            <a:spLocks noChangeArrowheads="1"/>
          </p:cNvSpPr>
          <p:nvPr/>
        </p:nvSpPr>
        <p:spPr bwMode="auto">
          <a:xfrm>
            <a:off x="560512" y="1578624"/>
            <a:ext cx="8784976" cy="3988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0975" indent="-180975" fontAlgn="base">
              <a:lnSpc>
                <a:spcPct val="120000"/>
              </a:lnSpc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조사개요</a:t>
            </a:r>
            <a:endParaRPr lang="en-US" altLang="ko-KR" sz="14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조사주기 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매분기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익월 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~15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endParaRPr lang="en-US" altLang="ko-KR" sz="14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대상과제 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해당연도 수행과제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신규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계속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종료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및 성과활용조사 대상 과제</a:t>
            </a:r>
            <a:endParaRPr lang="en-US" altLang="ko-KR" sz="14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조사내용 및 기준</a:t>
            </a:r>
            <a:endParaRPr lang="en-US" altLang="ko-KR" sz="14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직접고용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과제 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수행기관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주관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참여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 참여연구원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으로 해당연도 인건비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현금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현물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 지급된 신규고용</a:t>
            </a:r>
            <a:endParaRPr lang="en-US" altLang="ko-KR" sz="14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* RITIS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상 해당연도 참여연구원 정보와 일치해야 함</a:t>
            </a:r>
            <a:endParaRPr lang="en-US" altLang="ko-KR" sz="14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endParaRPr lang="en-US" altLang="ko-KR" sz="5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간접고용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수행기관의 과제 관련 기타 신규 고용인력 또는 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수혜기업 지원 결과로 발생한 신규 고용인력</a:t>
            </a:r>
            <a:endParaRPr lang="en-US" altLang="ko-KR" sz="1400" b="1" dirty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*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수혜기업 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과제 수행기관이 기업지원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비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R&amp;D)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으로 지원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현금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현물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한 기업</a:t>
            </a:r>
            <a:endParaRPr lang="en-US" altLang="ko-KR" sz="14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endParaRPr lang="en-US" altLang="ko-KR" sz="5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고용인정률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L="180975" indent="-180975" fontAlgn="base">
              <a:lnSpc>
                <a:spcPct val="120000"/>
              </a:lnSpc>
            </a:pP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직접고용 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과제별 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참여율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(=</a:t>
            </a:r>
            <a:r>
              <a:rPr lang="ko-KR" altLang="en-US" sz="1400" b="1" dirty="0" err="1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인정률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적용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(20~100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%)</a:t>
            </a:r>
            <a:endParaRPr lang="en-US" altLang="ko-KR" sz="14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간접고용 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고용주가 업무범위를 감안하여 자율 판단한 </a:t>
            </a:r>
            <a:r>
              <a:rPr lang="ko-KR" altLang="en-US" sz="1400" b="1" dirty="0" err="1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인정률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(10~100%)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을 반영</a:t>
            </a:r>
            <a:endParaRPr lang="en-US" altLang="ko-KR" sz="14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80975" indent="-180975" fontAlgn="base">
              <a:lnSpc>
                <a:spcPct val="120000"/>
              </a:lnSpc>
            </a:pPr>
            <a:endParaRPr lang="en-US" altLang="ko-KR" sz="5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66700" indent="-266700" fontAlgn="base">
              <a:lnSpc>
                <a:spcPct val="120000"/>
              </a:lnSpc>
            </a:pP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고용증빙</a:t>
            </a:r>
            <a:r>
              <a:rPr lang="en-US" altLang="ko-KR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4</a:t>
            </a:r>
            <a:r>
              <a:rPr lang="ko-KR" altLang="en-US" sz="14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 사회보험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건강보험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국민연금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고용보험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산재보험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가입증명서 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부 또는 개별 사회보험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택</a:t>
            </a: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1) </a:t>
            </a:r>
            <a:r>
              <a:rPr lang="ko-KR" altLang="en-US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가입증명서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RITIS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사용방법</a:t>
            </a:r>
            <a:endParaRPr kumimoji="0"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" name="그룹 49"/>
          <p:cNvGrpSpPr/>
          <p:nvPr/>
        </p:nvGrpSpPr>
        <p:grpSpPr>
          <a:xfrm>
            <a:off x="315458" y="810661"/>
            <a:ext cx="605094" cy="592590"/>
            <a:chOff x="315458" y="810233"/>
            <a:chExt cx="605094" cy="592590"/>
          </a:xfrm>
        </p:grpSpPr>
        <p:grpSp>
          <p:nvGrpSpPr>
            <p:cNvPr id="3" name="그룹 71"/>
            <p:cNvGrpSpPr/>
            <p:nvPr/>
          </p:nvGrpSpPr>
          <p:grpSpPr>
            <a:xfrm>
              <a:off x="450397" y="918245"/>
              <a:ext cx="470155" cy="484578"/>
              <a:chOff x="4572000" y="3212976"/>
              <a:chExt cx="1076729" cy="1109762"/>
            </a:xfrm>
          </p:grpSpPr>
          <p:pic>
            <p:nvPicPr>
              <p:cNvPr id="55" name="Picture 14" descr="13-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883" t="8908" r="66806" b="48032"/>
              <a:stretch>
                <a:fillRect/>
              </a:stretch>
            </p:blipFill>
            <p:spPr bwMode="auto">
              <a:xfrm>
                <a:off x="4572000" y="3212976"/>
                <a:ext cx="1076729" cy="1109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" name="타원 55"/>
              <p:cNvSpPr/>
              <p:nvPr/>
            </p:nvSpPr>
            <p:spPr>
              <a:xfrm>
                <a:off x="4674136" y="3326710"/>
                <a:ext cx="834082" cy="834084"/>
              </a:xfrm>
              <a:prstGeom prst="ellipse">
                <a:avLst/>
              </a:prstGeom>
              <a:solidFill>
                <a:srgbClr val="EEECE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4" name="그룹 61"/>
            <p:cNvGrpSpPr/>
            <p:nvPr/>
          </p:nvGrpSpPr>
          <p:grpSpPr>
            <a:xfrm>
              <a:off x="315458" y="810233"/>
              <a:ext cx="234896" cy="289386"/>
              <a:chOff x="110806" y="846529"/>
              <a:chExt cx="269369" cy="331857"/>
            </a:xfrm>
          </p:grpSpPr>
          <p:pic>
            <p:nvPicPr>
              <p:cNvPr id="53" name="그림 52" descr="나뭇잎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 rot="13900816">
                <a:off x="58958" y="913195"/>
                <a:ext cx="317039" cy="21334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4" name="그림 53" descr="나뭇잎01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 rot="14385851">
                <a:off x="203325" y="912604"/>
                <a:ext cx="242926" cy="1107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28" name="Picture 15" descr="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342" y="2684153"/>
            <a:ext cx="204787" cy="2047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7924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2"/>
          <p:cNvSpPr>
            <a:spLocks noGrp="1"/>
          </p:cNvSpPr>
          <p:nvPr>
            <p:ph type="title"/>
          </p:nvPr>
        </p:nvSpPr>
        <p:spPr>
          <a:xfrm>
            <a:off x="0" y="180937"/>
            <a:ext cx="9905999" cy="473075"/>
          </a:xfrm>
        </p:spPr>
        <p:txBody>
          <a:bodyPr/>
          <a:lstStyle/>
          <a:p>
            <a:pPr>
              <a:defRPr/>
            </a:pPr>
            <a:r>
              <a:rPr lang="en-US" altLang="ko-KR" sz="2300" dirty="0" smtClean="0">
                <a:solidFill>
                  <a:prstClr val="white"/>
                </a:solidFill>
              </a:rPr>
              <a:t>3. </a:t>
            </a:r>
            <a:r>
              <a:rPr lang="ko-KR" altLang="en-US" sz="2300" dirty="0" smtClean="0">
                <a:solidFill>
                  <a:prstClr val="white"/>
                </a:solidFill>
              </a:rPr>
              <a:t>매출실적</a:t>
            </a:r>
            <a:endParaRPr lang="ko-KR" altLang="en-US" dirty="0"/>
          </a:p>
        </p:txBody>
      </p:sp>
      <p:sp>
        <p:nvSpPr>
          <p:cNvPr id="20" name="제목 149"/>
          <p:cNvSpPr txBox="1">
            <a:spLocks/>
          </p:cNvSpPr>
          <p:nvPr/>
        </p:nvSpPr>
        <p:spPr>
          <a:xfrm>
            <a:off x="490538" y="158751"/>
            <a:ext cx="8915400" cy="5111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2400" dirty="0">
              <a:solidFill>
                <a:schemeClr val="bg1"/>
              </a:solidFill>
              <a:latin typeface="+mj-ea"/>
              <a:ea typeface="HY견고딕" pitchFamily="18" charset="-127"/>
              <a:cs typeface="+mj-cs"/>
            </a:endParaRPr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2" name="TextBox 14"/>
          <p:cNvSpPr txBox="1">
            <a:spLocks noChangeArrowheads="1"/>
          </p:cNvSpPr>
          <p:nvPr/>
        </p:nvSpPr>
        <p:spPr bwMode="auto">
          <a:xfrm>
            <a:off x="7764501" y="-2999"/>
            <a:ext cx="21414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1300" b="1" dirty="0" smtClean="0">
                <a:latin typeface="맑은 고딕" pitchFamily="50" charset="-127"/>
                <a:ea typeface="맑은 고딕" pitchFamily="50" charset="-127"/>
              </a:rPr>
              <a:t>RITIS </a:t>
            </a:r>
            <a:r>
              <a:rPr lang="ko-KR" altLang="en-US" sz="1300" b="1" dirty="0" smtClean="0">
                <a:latin typeface="맑은 고딕" pitchFamily="50" charset="-127"/>
                <a:ea typeface="맑은 고딕" pitchFamily="50" charset="-127"/>
              </a:rPr>
              <a:t>사용방법</a:t>
            </a:r>
            <a:endParaRPr lang="ko-KR" altLang="en-US" sz="13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826" y="811997"/>
            <a:ext cx="8265224" cy="49149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모서리가 둥근 직사각형 11"/>
          <p:cNvSpPr/>
          <p:nvPr/>
        </p:nvSpPr>
        <p:spPr>
          <a:xfrm>
            <a:off x="8445388" y="3811724"/>
            <a:ext cx="540060" cy="102143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6537176" y="1607556"/>
            <a:ext cx="612068" cy="24787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2216696" y="3537012"/>
            <a:ext cx="1512168" cy="27471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033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009 PT master">
      <a:majorFont>
        <a:latin typeface="Arial"/>
        <a:ea typeface="HY견고딕"/>
        <a:cs typeface=""/>
      </a:majorFont>
      <a:minorFont>
        <a:latin typeface="Arial Narrow"/>
        <a:ea typeface="산돌고딕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13739</TotalTime>
  <Words>645</Words>
  <Application>Microsoft Office PowerPoint</Application>
  <PresentationFormat>A4 용지(210x297mm)</PresentationFormat>
  <Paragraphs>99</Paragraphs>
  <Slides>15</Slides>
  <Notes>14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15</vt:i4>
      </vt:variant>
    </vt:vector>
  </HeadingPairs>
  <TitlesOfParts>
    <vt:vector size="25" baseType="lpstr">
      <vt:lpstr>굴림</vt:lpstr>
      <vt:lpstr>Arial</vt:lpstr>
      <vt:lpstr>HY신명조</vt:lpstr>
      <vt:lpstr>HY헤드라인M</vt:lpstr>
      <vt:lpstr>Arial Narrow</vt:lpstr>
      <vt:lpstr>산돌고딕B</vt:lpstr>
      <vt:lpstr>맑은 고딕</vt:lpstr>
      <vt:lpstr>HY견고딕</vt:lpstr>
      <vt:lpstr>1_Office 테마</vt:lpstr>
      <vt:lpstr>디자인 사용자 지정</vt:lpstr>
      <vt:lpstr>PowerPoint 프레젠테이션</vt:lpstr>
      <vt:lpstr>PowerPoint 프레젠테이션</vt:lpstr>
      <vt:lpstr>1. 성과입력·관리</vt:lpstr>
      <vt:lpstr>[참고] RITIS 성과관리 (메뉴)변화</vt:lpstr>
      <vt:lpstr>1. 성과입력·관리</vt:lpstr>
      <vt:lpstr>2. 고용실적</vt:lpstr>
      <vt:lpstr>2. 고용실적</vt:lpstr>
      <vt:lpstr>PowerPoint 프레젠테이션</vt:lpstr>
      <vt:lpstr>3. 매출실적</vt:lpstr>
      <vt:lpstr>3. 매출실적</vt:lpstr>
      <vt:lpstr>4. 성과현황</vt:lpstr>
      <vt:lpstr>4. 성과현황</vt:lpstr>
      <vt:lpstr>4. 성과현황</vt:lpstr>
      <vt:lpstr>4. 성과현황</vt:lpstr>
      <vt:lpstr>4. 성과현황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지역특화 과제관리시스템</dc:title>
  <dc:creator>Kim P.Y;Kim S.Y</dc:creator>
  <cp:lastModifiedBy>Oh</cp:lastModifiedBy>
  <cp:revision>1401</cp:revision>
  <cp:lastPrinted>2013-04-25T00:53:45Z</cp:lastPrinted>
  <dcterms:created xsi:type="dcterms:W3CDTF">2009-12-23T00:48:59Z</dcterms:created>
  <dcterms:modified xsi:type="dcterms:W3CDTF">2017-01-12T02:42:52Z</dcterms:modified>
</cp:coreProperties>
</file>